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320" r:id="rId5"/>
    <p:sldId id="371" r:id="rId6"/>
    <p:sldId id="376" r:id="rId7"/>
    <p:sldId id="377" r:id="rId8"/>
    <p:sldId id="378" r:id="rId9"/>
    <p:sldId id="362" r:id="rId10"/>
    <p:sldId id="381" r:id="rId11"/>
    <p:sldId id="379" r:id="rId12"/>
    <p:sldId id="274" r:id="rId13"/>
    <p:sldId id="38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8FB4BB1-7E21-463C-9CDD-3DBDA0D14AAB}">
          <p14:sldIdLst>
            <p14:sldId id="320"/>
            <p14:sldId id="371"/>
            <p14:sldId id="376"/>
            <p14:sldId id="377"/>
            <p14:sldId id="378"/>
            <p14:sldId id="362"/>
            <p14:sldId id="381"/>
            <p14:sldId id="379"/>
            <p14:sldId id="274"/>
          </p14:sldIdLst>
        </p14:section>
        <p14:section name="Backup Slides" id="{329AAF7E-6F22-4D7A-9DAC-06E3EDE92B33}">
          <p14:sldIdLst>
            <p14:sldId id="380"/>
          </p14:sldIdLst>
        </p14:section>
      </p14:sectionLst>
    </p:ext>
    <p:ext uri="{EFAFB233-063F-42B5-8137-9DF3F51BA10A}">
      <p15:sldGuideLst xmlns:p15="http://schemas.microsoft.com/office/powerpoint/2012/main">
        <p15:guide id="1" orient="horz" pos="4058" userDrawn="1">
          <p15:clr>
            <a:srgbClr val="A4A3A4"/>
          </p15:clr>
        </p15:guide>
        <p15:guide id="2" orient="horz" pos="1320" userDrawn="1">
          <p15:clr>
            <a:srgbClr val="A4A3A4"/>
          </p15:clr>
        </p15:guide>
        <p15:guide id="3" orient="horz" pos="845" userDrawn="1">
          <p15:clr>
            <a:srgbClr val="A4A3A4"/>
          </p15:clr>
        </p15:guide>
        <p15:guide id="4" orient="horz" pos="4195" userDrawn="1">
          <p15:clr>
            <a:srgbClr val="A4A3A4"/>
          </p15:clr>
        </p15:guide>
        <p15:guide id="5" pos="7315" userDrawn="1">
          <p15:clr>
            <a:srgbClr val="A4A3A4"/>
          </p15:clr>
        </p15:guide>
        <p15:guide id="6" pos="277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rammah, Ahmed A (iktva)" initials="AAA" lastIdx="1" clrIdx="0">
    <p:extLst>
      <p:ext uri="{19B8F6BF-5375-455C-9EA6-DF929625EA0E}">
        <p15:presenceInfo xmlns:p15="http://schemas.microsoft.com/office/powerpoint/2012/main" userId="Alrammah, Ahmed A (iktva)" providerId="None"/>
      </p:ext>
    </p:extLst>
  </p:cmAuthor>
  <p:cmAuthor id="2" name="Thorp, Sebastian A" initials="TSA" lastIdx="3" clrIdx="1">
    <p:extLst>
      <p:ext uri="{19B8F6BF-5375-455C-9EA6-DF929625EA0E}">
        <p15:presenceInfo xmlns:p15="http://schemas.microsoft.com/office/powerpoint/2012/main" userId="S-1-5-21-245312057-887313113-311576647-13212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03131"/>
    <a:srgbClr val="327428"/>
    <a:srgbClr val="F7C75F"/>
    <a:srgbClr val="50A6AB"/>
    <a:srgbClr val="BFBFBE"/>
    <a:srgbClr val="1A4891"/>
    <a:srgbClr val="676A6C"/>
    <a:srgbClr val="E3E2E3"/>
    <a:srgbClr val="19479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26" autoAdjust="0"/>
  </p:normalViewPr>
  <p:slideViewPr>
    <p:cSldViewPr snapToGrid="0">
      <p:cViewPr varScale="1">
        <p:scale>
          <a:sx n="76" d="100"/>
          <a:sy n="76" d="100"/>
        </p:scale>
        <p:origin x="536" y="64"/>
      </p:cViewPr>
      <p:guideLst>
        <p:guide orient="horz" pos="4058"/>
        <p:guide orient="horz" pos="1320"/>
        <p:guide orient="horz" pos="845"/>
        <p:guide orient="horz" pos="4195"/>
        <p:guide pos="7315"/>
        <p:guide pos="2774"/>
      </p:guideLst>
    </p:cSldViewPr>
  </p:slideViewPr>
  <p:outlineViewPr>
    <p:cViewPr>
      <p:scale>
        <a:sx n="33" d="100"/>
        <a:sy n="33" d="100"/>
      </p:scale>
      <p:origin x="0" y="-12808"/>
    </p:cViewPr>
  </p:outlineViewPr>
  <p:notesTextViewPr>
    <p:cViewPr>
      <p:scale>
        <a:sx n="100" d="100"/>
        <a:sy n="100" d="100"/>
      </p:scale>
      <p:origin x="0" y="0"/>
    </p:cViewPr>
  </p:notesTextViewPr>
  <p:sorterViewPr>
    <p:cViewPr>
      <p:scale>
        <a:sx n="119" d="100"/>
        <a:sy n="11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5-03-02T08:04:31.103" idx="3">
    <p:pos x="10" y="10"/>
    <p:text>Needs updating</p:text>
    <p:extLst>
      <p:ext uri="{C676402C-5697-4E1C-873F-D02D1690AC5C}">
        <p15:threadingInfo xmlns:p15="http://schemas.microsoft.com/office/powerpoint/2012/main" timeZoneBias="-1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03F2FB-37B6-AC47-A337-5DCB979887EC}" type="datetimeFigureOut">
              <a:rPr lang="en-US" smtClean="0"/>
              <a:t>4/9/2026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B4C23E8-98CB-724A-A9AF-180CFD5A8DF9}" type="slidenum">
              <a:rPr lang="en-US" smtClean="0"/>
              <a:t>‹#›</a:t>
            </a:fld>
            <a:endParaRPr lang="en-US"/>
          </a:p>
        </p:txBody>
      </p:sp>
    </p:spTree>
    <p:extLst>
      <p:ext uri="{BB962C8B-B14F-4D97-AF65-F5344CB8AC3E}">
        <p14:creationId xmlns:p14="http://schemas.microsoft.com/office/powerpoint/2010/main" val="16955864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F87951-D65D-904A-8BFA-D8E288E9897E}" type="datetimeFigureOut">
              <a:rPr lang="en-US" smtClean="0"/>
              <a:t>4/9/2026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C3F2B8-5EF1-B94F-80BF-73F41E3E8BD1}" type="slidenum">
              <a:rPr lang="en-US" smtClean="0"/>
              <a:t>‹#›</a:t>
            </a:fld>
            <a:endParaRPr lang="en-US"/>
          </a:p>
        </p:txBody>
      </p:sp>
    </p:spTree>
    <p:extLst>
      <p:ext uri="{BB962C8B-B14F-4D97-AF65-F5344CB8AC3E}">
        <p14:creationId xmlns:p14="http://schemas.microsoft.com/office/powerpoint/2010/main" val="207611458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Below is what required under each section</a:t>
            </a:r>
          </a:p>
          <a:p>
            <a:endParaRPr lang="en-US" dirty="0"/>
          </a:p>
          <a:p>
            <a:r>
              <a:rPr lang="en-US" dirty="0"/>
              <a:t>This the cover slide, where you’ll have your company name and company official logo here</a:t>
            </a:r>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1</a:t>
            </a:fld>
            <a:endParaRPr lang="en-US"/>
          </a:p>
        </p:txBody>
      </p:sp>
    </p:spTree>
    <p:extLst>
      <p:ext uri="{BB962C8B-B14F-4D97-AF65-F5344CB8AC3E}">
        <p14:creationId xmlns:p14="http://schemas.microsoft.com/office/powerpoint/2010/main" val="1512072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start with the instructions, these instructions as each section in details</a:t>
            </a:r>
          </a:p>
          <a:p>
            <a:r>
              <a:rPr lang="en-US" dirty="0"/>
              <a:t>Most importantly, the submissions should be through e-mail in a soft copy, accompanied by on official company-stamped letter signed by a senior company representative, and all your reporting will be at a company level against the submitted 5-year iktva action plan </a:t>
            </a:r>
          </a:p>
          <a:p>
            <a:endParaRPr lang="en-US" dirty="0"/>
          </a:p>
          <a:p>
            <a:r>
              <a:rPr lang="en-US" dirty="0"/>
              <a:t>The package includes 7 sections. </a:t>
            </a:r>
          </a:p>
          <a:p>
            <a:endParaRPr lang="en-US" dirty="0"/>
          </a:p>
          <a:p>
            <a:pPr marL="171450" indent="-171450">
              <a:buFont typeface="Arial" panose="020B0604020202020204" pitchFamily="34" charset="0"/>
              <a:buChar char="•"/>
            </a:pPr>
            <a:r>
              <a:rPr lang="en-US" dirty="0"/>
              <a:t>iktva action plan executive summary </a:t>
            </a:r>
          </a:p>
          <a:p>
            <a:pPr marL="171450" indent="-171450">
              <a:buFont typeface="Arial" panose="020B0604020202020204" pitchFamily="34" charset="0"/>
              <a:buChar char="•"/>
            </a:pPr>
            <a:r>
              <a:rPr lang="en-US" dirty="0"/>
              <a:t>Investments summary </a:t>
            </a:r>
          </a:p>
          <a:p>
            <a:pPr marL="171450" indent="-171450">
              <a:buFont typeface="Arial" panose="020B0604020202020204" pitchFamily="34" charset="0"/>
              <a:buChar char="•"/>
            </a:pPr>
            <a:r>
              <a:rPr lang="en-US" dirty="0"/>
              <a:t>Current YTD actuals submissions </a:t>
            </a:r>
          </a:p>
          <a:p>
            <a:pPr marL="171450" indent="-171450">
              <a:buFont typeface="Arial" panose="020B0604020202020204" pitchFamily="34" charset="0"/>
              <a:buChar char="•"/>
            </a:pPr>
            <a:r>
              <a:rPr lang="en-US" dirty="0"/>
              <a:t>Investments update </a:t>
            </a:r>
          </a:p>
          <a:p>
            <a:pPr marL="171450" indent="-171450">
              <a:buFont typeface="Arial" panose="020B0604020202020204" pitchFamily="34" charset="0"/>
              <a:buChar char="•"/>
            </a:pPr>
            <a:r>
              <a:rPr lang="en-US" dirty="0"/>
              <a:t>and finally general comments and your contact information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You can refer to the iktva survey guide on our website iktva.sa, as shown on the bottom of the screen for steps on calculating the quarterly percentages. </a:t>
            </a:r>
          </a:p>
          <a:p>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10</a:t>
            </a:fld>
            <a:endParaRPr lang="en-US"/>
          </a:p>
        </p:txBody>
      </p:sp>
    </p:spTree>
    <p:extLst>
      <p:ext uri="{BB962C8B-B14F-4D97-AF65-F5344CB8AC3E}">
        <p14:creationId xmlns:p14="http://schemas.microsoft.com/office/powerpoint/2010/main" val="1220958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3</a:t>
            </a:r>
            <a:r>
              <a:rPr lang="en-US" baseline="30000" dirty="0"/>
              <a:t>rd</a:t>
            </a:r>
            <a:r>
              <a:rPr lang="en-US" dirty="0"/>
              <a:t>  section, which is the iktva executive summary, this section should completed as per the submitted 5-year iktva action plan, as all of you here already have existing action plans with us, you are familiar with this table. </a:t>
            </a:r>
          </a:p>
          <a:p>
            <a:endParaRPr lang="en-US" dirty="0"/>
          </a:p>
          <a:p>
            <a:r>
              <a:rPr lang="en-US" dirty="0"/>
              <a:t>You’re required to complete iktva components % breakdown from the year 2024 to 2029 starting from category A to category I. With the total iktva % for each year in the last row and targeted Saudization percentages for those years. </a:t>
            </a:r>
          </a:p>
          <a:p>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2</a:t>
            </a:fld>
            <a:endParaRPr lang="en-US"/>
          </a:p>
        </p:txBody>
      </p:sp>
    </p:spTree>
    <p:extLst>
      <p:ext uri="{BB962C8B-B14F-4D97-AF65-F5344CB8AC3E}">
        <p14:creationId xmlns:p14="http://schemas.microsoft.com/office/powerpoint/2010/main" val="1728705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next section, which is the iktva current year-to-date actuals submission. These figures should be at a company level not a contract level. </a:t>
            </a:r>
          </a:p>
          <a:p>
            <a:endParaRPr lang="en-US" dirty="0"/>
          </a:p>
          <a:p>
            <a:r>
              <a:rPr lang="en-US" dirty="0"/>
              <a:t>In the first row, you’ll have the 5-year iktva action plan targets, which should match the targets you have in the first section of the iktva executive summary. </a:t>
            </a:r>
          </a:p>
          <a:p>
            <a:endParaRPr lang="en-US" dirty="0"/>
          </a:p>
          <a:p>
            <a:r>
              <a:rPr lang="en-US" dirty="0"/>
              <a:t>In the first column 2025 you’ll have your iktva score and a breakdown of each component’s %. </a:t>
            </a:r>
          </a:p>
          <a:p>
            <a:endParaRPr lang="en-US" dirty="0"/>
          </a:p>
          <a:p>
            <a:r>
              <a:rPr lang="en-US" dirty="0"/>
              <a:t>In the following columns you’ll report your actual score (self-reported) for each quarter, with a breakdown of the iktva components as well. This table is similar to the quarterly reporting for the contracts, the only difference is that this monitored at a company level and against your iktva action plan. </a:t>
            </a:r>
          </a:p>
          <a:p>
            <a:endParaRPr lang="en-US" dirty="0"/>
          </a:p>
          <a:p>
            <a:r>
              <a:rPr lang="en-US" dirty="0"/>
              <a:t>On the right side of this slide, you’ll highlight the company’s major achievements &amp; accomplishments  per quarter. </a:t>
            </a:r>
          </a:p>
          <a:p>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3</a:t>
            </a:fld>
            <a:endParaRPr lang="en-US"/>
          </a:p>
        </p:txBody>
      </p:sp>
    </p:spTree>
    <p:extLst>
      <p:ext uri="{BB962C8B-B14F-4D97-AF65-F5344CB8AC3E}">
        <p14:creationId xmlns:p14="http://schemas.microsoft.com/office/powerpoint/2010/main" val="1231612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you’re required to complete the Saudi workforce headcount with a drill down of c-suite, middle management, and front line, please note that for each of these categories, we ask you to identify the number of Saudis, and then the total number of employees (Saudis and non-Saudis) in that category, and Saudization %.</a:t>
            </a:r>
          </a:p>
          <a:p>
            <a:endParaRPr lang="en-US" dirty="0"/>
          </a:p>
          <a:p>
            <a:r>
              <a:rPr lang="en-US" dirty="0"/>
              <a:t>In the following rows, you shall complete the total headcount of male, female, and total non-Saudi employees. </a:t>
            </a:r>
          </a:p>
          <a:p>
            <a:endParaRPr lang="en-US" dirty="0"/>
          </a:p>
          <a:p>
            <a:r>
              <a:rPr lang="en-US" dirty="0"/>
              <a:t>And finally the Saudization at a company level. </a:t>
            </a:r>
          </a:p>
          <a:p>
            <a:endParaRPr lang="en-US" dirty="0"/>
          </a:p>
          <a:p>
            <a:endParaRPr lang="en-US" dirty="0"/>
          </a:p>
          <a:p>
            <a:r>
              <a:rPr lang="en-US" dirty="0"/>
              <a:t>For Saudis training and development. </a:t>
            </a:r>
          </a:p>
          <a:p>
            <a:endParaRPr lang="en-US" dirty="0"/>
          </a:p>
          <a:p>
            <a:r>
              <a:rPr lang="en-US" dirty="0"/>
              <a:t>Three important requirements to be listed, what training activities are your Saudi employees receiving, which training centers are they utilizing, and how many Saudis are receiving training this quarter </a:t>
            </a:r>
          </a:p>
          <a:p>
            <a:endParaRPr lang="en-US" dirty="0"/>
          </a:p>
          <a:p>
            <a:r>
              <a:rPr lang="en-US" dirty="0"/>
              <a:t>You can list down any challenges or gaps that’s limiting you from hiring/training or developing more Saudis.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And Finally, </a:t>
            </a:r>
            <a:r>
              <a:rPr lang="en-US" sz="1200" dirty="0">
                <a:latin typeface="Trebuchet MS" panose="020B0603020202020204" pitchFamily="34" charset="0"/>
              </a:rPr>
              <a:t>Variance Explanation</a:t>
            </a:r>
          </a:p>
          <a:p>
            <a:endParaRPr lang="en-US" dirty="0"/>
          </a:p>
          <a:p>
            <a:endParaRPr lang="en-US" dirty="0"/>
          </a:p>
          <a:p>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4</a:t>
            </a:fld>
            <a:endParaRPr lang="en-US"/>
          </a:p>
        </p:txBody>
      </p:sp>
    </p:spTree>
    <p:extLst>
      <p:ext uri="{BB962C8B-B14F-4D97-AF65-F5344CB8AC3E}">
        <p14:creationId xmlns:p14="http://schemas.microsoft.com/office/powerpoint/2010/main" val="536608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You’ll list down all your investments. listing the capex, location, scope (what products or services is this investment offering, number of jobs created, estimated time of completion by year and quarter, and finally the current status whether it’s completed, planned, or in progress. </a:t>
            </a:r>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5</a:t>
            </a:fld>
            <a:endParaRPr lang="en-US"/>
          </a:p>
        </p:txBody>
      </p:sp>
    </p:spTree>
    <p:extLst>
      <p:ext uri="{BB962C8B-B14F-4D97-AF65-F5344CB8AC3E}">
        <p14:creationId xmlns:p14="http://schemas.microsoft.com/office/powerpoint/2010/main" val="1425070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Kindly give a brief overview of your company, starting with a brief introduction followed by current business with Aramco as in number of contracts and commodity/service , followed by the business sector</a:t>
            </a:r>
          </a:p>
          <a:p>
            <a:endParaRPr lang="en-US" dirty="0"/>
          </a:p>
          <a:p>
            <a:endParaRPr lang="en-US" dirty="0"/>
          </a:p>
          <a:p>
            <a:r>
              <a:rPr lang="en-US" dirty="0"/>
              <a:t>Also, if you’re company is doing any exports, list down the goods or services being exported and specify to which countries are you exporting for each product or service</a:t>
            </a:r>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6</a:t>
            </a:fld>
            <a:endParaRPr lang="en-US"/>
          </a:p>
        </p:txBody>
      </p:sp>
    </p:spTree>
    <p:extLst>
      <p:ext uri="{BB962C8B-B14F-4D97-AF65-F5344CB8AC3E}">
        <p14:creationId xmlns:p14="http://schemas.microsoft.com/office/powerpoint/2010/main" val="1135353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Kindly give a brief overview of your company, starting with a brief introduction followed by current business with Aramco as in number of contracts and commodity/service , followed by the business sector</a:t>
            </a:r>
          </a:p>
          <a:p>
            <a:endParaRPr lang="en-US" dirty="0"/>
          </a:p>
          <a:p>
            <a:endParaRPr lang="en-US" dirty="0"/>
          </a:p>
          <a:p>
            <a:r>
              <a:rPr lang="en-US" dirty="0"/>
              <a:t>Also, if you’re company is doing any exports, list down the goods or services being exported and specify to which countries are you exporting for each product or service</a:t>
            </a:r>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7</a:t>
            </a:fld>
            <a:endParaRPr lang="en-US"/>
          </a:p>
        </p:txBody>
      </p:sp>
    </p:spTree>
    <p:extLst>
      <p:ext uri="{BB962C8B-B14F-4D97-AF65-F5344CB8AC3E}">
        <p14:creationId xmlns:p14="http://schemas.microsoft.com/office/powerpoint/2010/main" val="1426460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Lastly, fill out all the contact information of the iktva reps. please fill out both the primary and the secondary to ensure continuous engagement with all of you. </a:t>
            </a:r>
          </a:p>
          <a:p>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8</a:t>
            </a:fld>
            <a:endParaRPr lang="en-US"/>
          </a:p>
        </p:txBody>
      </p:sp>
    </p:spTree>
    <p:extLst>
      <p:ext uri="{BB962C8B-B14F-4D97-AF65-F5344CB8AC3E}">
        <p14:creationId xmlns:p14="http://schemas.microsoft.com/office/powerpoint/2010/main" val="1701421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39C3F2B8-5EF1-B94F-80BF-73F41E3E8BD1}" type="slidenum">
              <a:rPr lang="en-US" smtClean="0"/>
              <a:t>9</a:t>
            </a:fld>
            <a:endParaRPr lang="en-US"/>
          </a:p>
        </p:txBody>
      </p:sp>
    </p:spTree>
    <p:extLst>
      <p:ext uri="{BB962C8B-B14F-4D97-AF65-F5344CB8AC3E}">
        <p14:creationId xmlns:p14="http://schemas.microsoft.com/office/powerpoint/2010/main" val="16204301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over saudi aramco 1">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FDF6FF03-90B8-4341-A457-5E9BDB13D86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4845132"/>
            <a:ext cx="12192000" cy="2012868"/>
          </a:xfrm>
          <a:prstGeom prst="rect">
            <a:avLst/>
          </a:prstGeom>
        </p:spPr>
      </p:pic>
      <p:sp>
        <p:nvSpPr>
          <p:cNvPr id="2" name="Title 1"/>
          <p:cNvSpPr>
            <a:spLocks noGrp="1"/>
          </p:cNvSpPr>
          <p:nvPr userDrawn="1">
            <p:ph type="ctrTitle" hasCustomPrompt="1"/>
          </p:nvPr>
        </p:nvSpPr>
        <p:spPr>
          <a:xfrm>
            <a:off x="820724" y="1778387"/>
            <a:ext cx="10974916"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3641577"/>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79677" y="205129"/>
            <a:ext cx="904315" cy="1054980"/>
          </a:xfrm>
          <a:prstGeom prst="rect">
            <a:avLst/>
          </a:prstGeom>
        </p:spPr>
      </p:pic>
      <p:pic>
        <p:nvPicPr>
          <p:cNvPr id="34" name="Picture 33" descr="Logo&#10;&#10;Description automatically generated">
            <a:extLst>
              <a:ext uri="{FF2B5EF4-FFF2-40B4-BE49-F238E27FC236}">
                <a16:creationId xmlns:a16="http://schemas.microsoft.com/office/drawing/2014/main" id="{DE1B2F36-842C-6C44-A472-1E9CD4B7013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9500261" y="205129"/>
            <a:ext cx="1579416" cy="1054980"/>
          </a:xfrm>
          <a:prstGeom prst="rect">
            <a:avLst/>
          </a:prstGeom>
        </p:spPr>
      </p:pic>
    </p:spTree>
    <p:extLst>
      <p:ext uri="{BB962C8B-B14F-4D97-AF65-F5344CB8AC3E}">
        <p14:creationId xmlns:p14="http://schemas.microsoft.com/office/powerpoint/2010/main" val="3881293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14_cover saudi aramco 1">
    <p:bg>
      <p:bgPr>
        <a:solidFill>
          <a:schemeClr val="accent2"/>
        </a:solidFill>
        <a:effectLst/>
      </p:bgPr>
    </p:bg>
    <p:spTree>
      <p:nvGrpSpPr>
        <p:cNvPr id="1" name=""/>
        <p:cNvGrpSpPr/>
        <p:nvPr/>
      </p:nvGrpSpPr>
      <p:grpSpPr>
        <a:xfrm>
          <a:off x="0" y="0"/>
          <a:ext cx="0" cy="0"/>
          <a:chOff x="0" y="0"/>
          <a:chExt cx="0" cy="0"/>
        </a:xfrm>
      </p:grpSpPr>
      <p:pic>
        <p:nvPicPr>
          <p:cNvPr id="11" name="Picture 10" descr="A picture containing icon&#10;&#10;Description automatically generated">
            <a:extLst>
              <a:ext uri="{FF2B5EF4-FFF2-40B4-BE49-F238E27FC236}">
                <a16:creationId xmlns:a16="http://schemas.microsoft.com/office/drawing/2014/main" id="{58A682DA-DC4E-3943-9927-D2C447613377}"/>
              </a:ext>
            </a:extLst>
          </p:cNvPr>
          <p:cNvPicPr>
            <a:picLocks noChangeAspect="1"/>
          </p:cNvPicPr>
          <p:nvPr userDrawn="1"/>
        </p:nvPicPr>
        <p:blipFill rotWithShape="1">
          <a:blip r:embed="rId2" cstate="email">
            <a:alphaModFix amt="30000"/>
            <a:extLst>
              <a:ext uri="{28A0092B-C50C-407E-A947-70E740481C1C}">
                <a14:useLocalDpi xmlns:a14="http://schemas.microsoft.com/office/drawing/2010/main"/>
              </a:ext>
            </a:extLst>
          </a:blip>
          <a:srcRect/>
          <a:stretch/>
        </p:blipFill>
        <p:spPr>
          <a:xfrm>
            <a:off x="8775076" y="21195"/>
            <a:ext cx="3416924" cy="8591910"/>
          </a:xfrm>
          <a:prstGeom prst="rect">
            <a:avLst/>
          </a:prstGeom>
        </p:spPr>
      </p:pic>
      <p:sp>
        <p:nvSpPr>
          <p:cNvPr id="2" name="Title 1"/>
          <p:cNvSpPr>
            <a:spLocks noGrp="1"/>
          </p:cNvSpPr>
          <p:nvPr userDrawn="1">
            <p:ph type="ctrTitle" hasCustomPrompt="1"/>
          </p:nvPr>
        </p:nvSpPr>
        <p:spPr>
          <a:xfrm>
            <a:off x="986191" y="3429000"/>
            <a:ext cx="7788885"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986192" y="5292190"/>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a:extLst>
              <a:ext uri="{FF2B5EF4-FFF2-40B4-BE49-F238E27FC236}">
                <a16:creationId xmlns:a16="http://schemas.microsoft.com/office/drawing/2014/main" id="{143AD43E-CEEC-B34B-A794-67E3524BBC5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121024"/>
            <a:ext cx="2641078" cy="1612668"/>
          </a:xfrm>
          <a:prstGeom prst="rect">
            <a:avLst/>
          </a:prstGeom>
        </p:spPr>
      </p:pic>
    </p:spTree>
    <p:extLst>
      <p:ext uri="{BB962C8B-B14F-4D97-AF65-F5344CB8AC3E}">
        <p14:creationId xmlns:p14="http://schemas.microsoft.com/office/powerpoint/2010/main" val="3896482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1_cover saudi aramco 1">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820724" y="1778387"/>
            <a:ext cx="10974916"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3641577"/>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79677" y="205129"/>
            <a:ext cx="904315" cy="1054980"/>
          </a:xfrm>
          <a:prstGeom prst="rect">
            <a:avLst/>
          </a:prstGeom>
        </p:spPr>
      </p:pic>
      <p:pic>
        <p:nvPicPr>
          <p:cNvPr id="8" name="Picture 7" descr="Logo&#10;&#10;Description automatically generated">
            <a:extLst>
              <a:ext uri="{FF2B5EF4-FFF2-40B4-BE49-F238E27FC236}">
                <a16:creationId xmlns:a16="http://schemas.microsoft.com/office/drawing/2014/main" id="{B237E18D-579E-EF48-9592-1A7AA828C25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205129"/>
            <a:ext cx="1579416" cy="1054980"/>
          </a:xfrm>
          <a:prstGeom prst="rect">
            <a:avLst/>
          </a:prstGeom>
        </p:spPr>
      </p:pic>
    </p:spTree>
    <p:extLst>
      <p:ext uri="{BB962C8B-B14F-4D97-AF65-F5344CB8AC3E}">
        <p14:creationId xmlns:p14="http://schemas.microsoft.com/office/powerpoint/2010/main" val="337372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5_cover saudi aramco 1">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820724" y="1778387"/>
            <a:ext cx="10974916"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3641577"/>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79677" y="205129"/>
            <a:ext cx="904315" cy="1054980"/>
          </a:xfrm>
          <a:prstGeom prst="rect">
            <a:avLst/>
          </a:prstGeom>
        </p:spPr>
      </p:pic>
    </p:spTree>
    <p:extLst>
      <p:ext uri="{BB962C8B-B14F-4D97-AF65-F5344CB8AC3E}">
        <p14:creationId xmlns:p14="http://schemas.microsoft.com/office/powerpoint/2010/main" val="1418532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7_cover saudi aramco 1">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3290792" y="3429000"/>
            <a:ext cx="7788885"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3290793" y="5292190"/>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500261" y="205129"/>
            <a:ext cx="2483732" cy="1054980"/>
          </a:xfrm>
          <a:prstGeom prst="rect">
            <a:avLst/>
          </a:prstGeom>
        </p:spPr>
      </p:pic>
    </p:spTree>
    <p:extLst>
      <p:ext uri="{BB962C8B-B14F-4D97-AF65-F5344CB8AC3E}">
        <p14:creationId xmlns:p14="http://schemas.microsoft.com/office/powerpoint/2010/main" val="1492355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6_cover saudi aramco 1">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856350" y="3179618"/>
            <a:ext cx="7788885"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56351" y="5042808"/>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500261" y="205129"/>
            <a:ext cx="2483732" cy="1054980"/>
          </a:xfrm>
          <a:prstGeom prst="rect">
            <a:avLst/>
          </a:prstGeom>
        </p:spPr>
      </p:pic>
    </p:spTree>
    <p:extLst>
      <p:ext uri="{BB962C8B-B14F-4D97-AF65-F5344CB8AC3E}">
        <p14:creationId xmlns:p14="http://schemas.microsoft.com/office/powerpoint/2010/main" val="322626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8_cover saudi aramco 1">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3290792" y="3429000"/>
            <a:ext cx="7788885"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3290793" y="5292190"/>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500261" y="205129"/>
            <a:ext cx="2483732" cy="1054980"/>
          </a:xfrm>
          <a:prstGeom prst="rect">
            <a:avLst/>
          </a:prstGeom>
        </p:spPr>
      </p:pic>
    </p:spTree>
    <p:extLst>
      <p:ext uri="{BB962C8B-B14F-4D97-AF65-F5344CB8AC3E}">
        <p14:creationId xmlns:p14="http://schemas.microsoft.com/office/powerpoint/2010/main" val="682042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16_cover saudi aramco 1">
    <p:spTree>
      <p:nvGrpSpPr>
        <p:cNvPr id="1" name=""/>
        <p:cNvGrpSpPr/>
        <p:nvPr/>
      </p:nvGrpSpPr>
      <p:grpSpPr>
        <a:xfrm>
          <a:off x="0" y="0"/>
          <a:ext cx="0" cy="0"/>
          <a:chOff x="0" y="0"/>
          <a:chExt cx="0" cy="0"/>
        </a:xfrm>
      </p:grpSpPr>
      <p:pic>
        <p:nvPicPr>
          <p:cNvPr id="7" name="Picture 6" descr="A picture containing logo&#10;&#10;Description automatically generated">
            <a:extLst>
              <a:ext uri="{FF2B5EF4-FFF2-40B4-BE49-F238E27FC236}">
                <a16:creationId xmlns:a16="http://schemas.microsoft.com/office/drawing/2014/main" id="{9A1837BD-AC5D-624E-945C-B128BCB035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1875"/>
            <a:ext cx="12192000" cy="6858000"/>
          </a:xfrm>
          <a:prstGeom prst="rect">
            <a:avLst/>
          </a:prstGeom>
        </p:spPr>
      </p:pic>
      <p:sp>
        <p:nvSpPr>
          <p:cNvPr id="2" name="Title 1"/>
          <p:cNvSpPr>
            <a:spLocks noGrp="1"/>
          </p:cNvSpPr>
          <p:nvPr userDrawn="1">
            <p:ph type="ctrTitle" hasCustomPrompt="1"/>
          </p:nvPr>
        </p:nvSpPr>
        <p:spPr>
          <a:xfrm>
            <a:off x="820724" y="2632387"/>
            <a:ext cx="6221343"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5292190"/>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205129"/>
            <a:ext cx="2483732" cy="1054980"/>
          </a:xfrm>
          <a:prstGeom prst="rect">
            <a:avLst/>
          </a:prstGeom>
        </p:spPr>
      </p:pic>
    </p:spTree>
    <p:extLst>
      <p:ext uri="{BB962C8B-B14F-4D97-AF65-F5344CB8AC3E}">
        <p14:creationId xmlns:p14="http://schemas.microsoft.com/office/powerpoint/2010/main" val="110697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17_cover saudi aramco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1837BD-AC5D-624E-945C-B128BCB0357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1875"/>
            <a:ext cx="12192000" cy="6858000"/>
          </a:xfrm>
          <a:prstGeom prst="rect">
            <a:avLst/>
          </a:prstGeom>
        </p:spPr>
      </p:pic>
      <p:sp>
        <p:nvSpPr>
          <p:cNvPr id="2" name="Title 1"/>
          <p:cNvSpPr>
            <a:spLocks noGrp="1"/>
          </p:cNvSpPr>
          <p:nvPr userDrawn="1">
            <p:ph type="ctrTitle" hasCustomPrompt="1"/>
          </p:nvPr>
        </p:nvSpPr>
        <p:spPr>
          <a:xfrm>
            <a:off x="820724" y="2632387"/>
            <a:ext cx="6221343"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5292190"/>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205129"/>
            <a:ext cx="2483732" cy="1054980"/>
          </a:xfrm>
          <a:prstGeom prst="rect">
            <a:avLst/>
          </a:prstGeom>
        </p:spPr>
      </p:pic>
    </p:spTree>
    <p:extLst>
      <p:ext uri="{BB962C8B-B14F-4D97-AF65-F5344CB8AC3E}">
        <p14:creationId xmlns:p14="http://schemas.microsoft.com/office/powerpoint/2010/main" val="1527874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18_cover saudi aramco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1837BD-AC5D-624E-945C-B128BCB03571}"/>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rcRect/>
          <a:stretch/>
        </p:blipFill>
        <p:spPr>
          <a:xfrm>
            <a:off x="0" y="11875"/>
            <a:ext cx="12192000" cy="6858000"/>
          </a:xfrm>
          <a:prstGeom prst="rect">
            <a:avLst/>
          </a:prstGeom>
        </p:spPr>
      </p:pic>
      <p:sp>
        <p:nvSpPr>
          <p:cNvPr id="2" name="Title 1"/>
          <p:cNvSpPr>
            <a:spLocks noGrp="1"/>
          </p:cNvSpPr>
          <p:nvPr userDrawn="1">
            <p:ph type="ctrTitle" hasCustomPrompt="1"/>
          </p:nvPr>
        </p:nvSpPr>
        <p:spPr>
          <a:xfrm>
            <a:off x="820724" y="2632387"/>
            <a:ext cx="6221343"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5292190"/>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205129"/>
            <a:ext cx="2483732" cy="1054980"/>
          </a:xfrm>
          <a:prstGeom prst="rect">
            <a:avLst/>
          </a:prstGeom>
        </p:spPr>
      </p:pic>
    </p:spTree>
    <p:extLst>
      <p:ext uri="{BB962C8B-B14F-4D97-AF65-F5344CB8AC3E}">
        <p14:creationId xmlns:p14="http://schemas.microsoft.com/office/powerpoint/2010/main" val="2502818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22_cover saudi aramco 1">
    <p:bg>
      <p:bgPr>
        <a:solidFill>
          <a:srgbClr val="606369"/>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1837BD-AC5D-624E-945C-B128BCB03571}"/>
              </a:ext>
            </a:extLst>
          </p:cNvPr>
          <p:cNvPicPr>
            <a:picLocks noChangeAspect="1"/>
          </p:cNvPicPr>
          <p:nvPr userDrawn="1"/>
        </p:nvPicPr>
        <p:blipFill>
          <a:blip r:embed="rId2" cstate="email">
            <a:alphaModFix amt="80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userDrawn="1">
            <p:ph type="ctrTitle" hasCustomPrompt="1"/>
          </p:nvPr>
        </p:nvSpPr>
        <p:spPr>
          <a:xfrm>
            <a:off x="820724" y="2632387"/>
            <a:ext cx="6221343"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5292190"/>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a:extLst>
              <a:ext uri="{FF2B5EF4-FFF2-40B4-BE49-F238E27FC236}">
                <a16:creationId xmlns:a16="http://schemas.microsoft.com/office/drawing/2014/main" id="{FD586325-79E0-9C49-AFE3-4E337A652B0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121024"/>
            <a:ext cx="2641078" cy="1612668"/>
          </a:xfrm>
          <a:prstGeom prst="rect">
            <a:avLst/>
          </a:prstGeom>
        </p:spPr>
      </p:pic>
    </p:spTree>
    <p:extLst>
      <p:ext uri="{BB962C8B-B14F-4D97-AF65-F5344CB8AC3E}">
        <p14:creationId xmlns:p14="http://schemas.microsoft.com/office/powerpoint/2010/main" val="2541733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cover saudi aramco 1">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820724" y="1778387"/>
            <a:ext cx="10974916"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3641577"/>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79677" y="205129"/>
            <a:ext cx="904315" cy="1054980"/>
          </a:xfrm>
          <a:prstGeom prst="rect">
            <a:avLst/>
          </a:prstGeom>
        </p:spPr>
      </p:pic>
      <p:pic>
        <p:nvPicPr>
          <p:cNvPr id="6" name="Picture 5">
            <a:extLst>
              <a:ext uri="{FF2B5EF4-FFF2-40B4-BE49-F238E27FC236}">
                <a16:creationId xmlns:a16="http://schemas.microsoft.com/office/drawing/2014/main" id="{EE770FE0-791A-2443-B219-80E96310754B}"/>
              </a:ext>
            </a:extLst>
          </p:cNvPr>
          <p:cNvPicPr>
            <a:picLocks noChangeAspect="1"/>
          </p:cNvPicPr>
          <p:nvPr userDrawn="1"/>
        </p:nvPicPr>
        <p:blipFill rotWithShape="1">
          <a:blip r:embed="rId3" cstate="email">
            <a:alphaModFix amt="25000"/>
            <a:extLst>
              <a:ext uri="{28A0092B-C50C-407E-A947-70E740481C1C}">
                <a14:useLocalDpi xmlns:a14="http://schemas.microsoft.com/office/drawing/2010/main"/>
              </a:ext>
            </a:extLst>
          </a:blip>
          <a:srcRect/>
          <a:stretch/>
        </p:blipFill>
        <p:spPr>
          <a:xfrm>
            <a:off x="0" y="4845132"/>
            <a:ext cx="12192000" cy="2012868"/>
          </a:xfrm>
          <a:prstGeom prst="rect">
            <a:avLst/>
          </a:prstGeom>
        </p:spPr>
      </p:pic>
      <p:pic>
        <p:nvPicPr>
          <p:cNvPr id="7" name="Picture 6" descr="Logo&#10;&#10;Description automatically generated">
            <a:extLst>
              <a:ext uri="{FF2B5EF4-FFF2-40B4-BE49-F238E27FC236}">
                <a16:creationId xmlns:a16="http://schemas.microsoft.com/office/drawing/2014/main" id="{5E8041CA-4EA1-E442-A9D0-F4EEA5588C77}"/>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9500261" y="205129"/>
            <a:ext cx="1579416" cy="1054980"/>
          </a:xfrm>
          <a:prstGeom prst="rect">
            <a:avLst/>
          </a:prstGeom>
        </p:spPr>
      </p:pic>
    </p:spTree>
    <p:extLst>
      <p:ext uri="{BB962C8B-B14F-4D97-AF65-F5344CB8AC3E}">
        <p14:creationId xmlns:p14="http://schemas.microsoft.com/office/powerpoint/2010/main" val="2298220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19_cover saudi aramco 1">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1837BD-AC5D-624E-945C-B128BCB0357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userDrawn="1">
            <p:ph type="ctrTitle" hasCustomPrompt="1"/>
          </p:nvPr>
        </p:nvSpPr>
        <p:spPr>
          <a:xfrm>
            <a:off x="820724" y="2632387"/>
            <a:ext cx="6221343"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5292190"/>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a:extLst>
              <a:ext uri="{FF2B5EF4-FFF2-40B4-BE49-F238E27FC236}">
                <a16:creationId xmlns:a16="http://schemas.microsoft.com/office/drawing/2014/main" id="{FD586325-79E0-9C49-AFE3-4E337A652B0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121024"/>
            <a:ext cx="2641078" cy="1612668"/>
          </a:xfrm>
          <a:prstGeom prst="rect">
            <a:avLst/>
          </a:prstGeom>
        </p:spPr>
      </p:pic>
    </p:spTree>
    <p:extLst>
      <p:ext uri="{BB962C8B-B14F-4D97-AF65-F5344CB8AC3E}">
        <p14:creationId xmlns:p14="http://schemas.microsoft.com/office/powerpoint/2010/main" val="1617992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20_cover saudi aramco 1">
    <p:bg>
      <p:bgPr>
        <a:solidFill>
          <a:schemeClr val="bg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1837BD-AC5D-624E-945C-B128BCB0357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userDrawn="1">
            <p:ph type="ctrTitle" hasCustomPrompt="1"/>
          </p:nvPr>
        </p:nvSpPr>
        <p:spPr>
          <a:xfrm>
            <a:off x="820724" y="2632387"/>
            <a:ext cx="6221343"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5292190"/>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a:extLst>
              <a:ext uri="{FF2B5EF4-FFF2-40B4-BE49-F238E27FC236}">
                <a16:creationId xmlns:a16="http://schemas.microsoft.com/office/drawing/2014/main" id="{FD586325-79E0-9C49-AFE3-4E337A652B0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121024"/>
            <a:ext cx="2641078" cy="1612668"/>
          </a:xfrm>
          <a:prstGeom prst="rect">
            <a:avLst/>
          </a:prstGeom>
        </p:spPr>
      </p:pic>
    </p:spTree>
    <p:extLst>
      <p:ext uri="{BB962C8B-B14F-4D97-AF65-F5344CB8AC3E}">
        <p14:creationId xmlns:p14="http://schemas.microsoft.com/office/powerpoint/2010/main" val="3549054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21_cover saudi aramco 1">
    <p:bg>
      <p:bgPr>
        <a:solidFill>
          <a:srgbClr val="0F369A"/>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1837BD-AC5D-624E-945C-B128BCB0357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userDrawn="1">
            <p:ph type="ctrTitle" hasCustomPrompt="1"/>
          </p:nvPr>
        </p:nvSpPr>
        <p:spPr>
          <a:xfrm>
            <a:off x="820724" y="2632387"/>
            <a:ext cx="6221343"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5292190"/>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a:extLst>
              <a:ext uri="{FF2B5EF4-FFF2-40B4-BE49-F238E27FC236}">
                <a16:creationId xmlns:a16="http://schemas.microsoft.com/office/drawing/2014/main" id="{FD586325-79E0-9C49-AFE3-4E337A652B0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121024"/>
            <a:ext cx="2641078" cy="1612668"/>
          </a:xfrm>
          <a:prstGeom prst="rect">
            <a:avLst/>
          </a:prstGeom>
        </p:spPr>
      </p:pic>
    </p:spTree>
    <p:extLst>
      <p:ext uri="{BB962C8B-B14F-4D97-AF65-F5344CB8AC3E}">
        <p14:creationId xmlns:p14="http://schemas.microsoft.com/office/powerpoint/2010/main" val="2438828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23_cover saudi aramco 1">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1837BD-AC5D-624E-945C-B128BCB0357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userDrawn="1">
            <p:ph type="ctrTitle" hasCustomPrompt="1"/>
          </p:nvPr>
        </p:nvSpPr>
        <p:spPr>
          <a:xfrm>
            <a:off x="820724" y="2632387"/>
            <a:ext cx="6221343"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5292190"/>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a:extLst>
              <a:ext uri="{FF2B5EF4-FFF2-40B4-BE49-F238E27FC236}">
                <a16:creationId xmlns:a16="http://schemas.microsoft.com/office/drawing/2014/main" id="{FD586325-79E0-9C49-AFE3-4E337A652B0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500261" y="-121024"/>
            <a:ext cx="2641078" cy="1612668"/>
          </a:xfrm>
          <a:prstGeom prst="rect">
            <a:avLst/>
          </a:prstGeom>
        </p:spPr>
      </p:pic>
    </p:spTree>
    <p:extLst>
      <p:ext uri="{BB962C8B-B14F-4D97-AF65-F5344CB8AC3E}">
        <p14:creationId xmlns:p14="http://schemas.microsoft.com/office/powerpoint/2010/main" val="31300588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3C42D63-7EE6-7545-9FBA-E8794FA19F11}"/>
              </a:ext>
            </a:extLst>
          </p:cNvPr>
          <p:cNvSpPr>
            <a:spLocks noGrp="1"/>
          </p:cNvSpPr>
          <p:nvPr>
            <p:ph type="pic" sz="quarter" idx="12"/>
          </p:nvPr>
        </p:nvSpPr>
        <p:spPr>
          <a:xfrm>
            <a:off x="6096000" y="7299"/>
            <a:ext cx="4673600" cy="6039904"/>
          </a:xfrm>
        </p:spPr>
        <p:txBody>
          <a:bodyPr/>
          <a:lstStyle/>
          <a:p>
            <a:r>
              <a:rPr lang="en-US"/>
              <a:t>Click icon to add picture</a:t>
            </a:r>
            <a:endParaRPr lang="x-none"/>
          </a:p>
        </p:txBody>
      </p:sp>
      <p:sp>
        <p:nvSpPr>
          <p:cNvPr id="35" name="Content Placeholder 34">
            <a:extLst>
              <a:ext uri="{FF2B5EF4-FFF2-40B4-BE49-F238E27FC236}">
                <a16:creationId xmlns:a16="http://schemas.microsoft.com/office/drawing/2014/main" id="{EC509CF3-2782-304D-BEE5-2210F46E0A1D}"/>
              </a:ext>
            </a:extLst>
          </p:cNvPr>
          <p:cNvSpPr>
            <a:spLocks noGrp="1"/>
          </p:cNvSpPr>
          <p:nvPr>
            <p:ph sz="quarter" idx="13"/>
          </p:nvPr>
        </p:nvSpPr>
        <p:spPr>
          <a:xfrm>
            <a:off x="593081" y="2070100"/>
            <a:ext cx="4902200" cy="3977103"/>
          </a:xfrm>
        </p:spPr>
        <p:txBody>
          <a:bodyPr/>
          <a:lstStyle>
            <a:lvl1pPr>
              <a:buNone/>
              <a:defRPr sz="1600">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dirty="0"/>
          </a:p>
        </p:txBody>
      </p:sp>
      <p:sp>
        <p:nvSpPr>
          <p:cNvPr id="38" name="Text Placeholder 37">
            <a:extLst>
              <a:ext uri="{FF2B5EF4-FFF2-40B4-BE49-F238E27FC236}">
                <a16:creationId xmlns:a16="http://schemas.microsoft.com/office/drawing/2014/main" id="{64AC2644-6BD0-DF49-A926-0B8A02605F6F}"/>
              </a:ext>
            </a:extLst>
          </p:cNvPr>
          <p:cNvSpPr>
            <a:spLocks noGrp="1"/>
          </p:cNvSpPr>
          <p:nvPr>
            <p:ph type="body" sz="quarter" idx="14" hasCustomPrompt="1"/>
          </p:nvPr>
        </p:nvSpPr>
        <p:spPr>
          <a:xfrm>
            <a:off x="593725" y="558800"/>
            <a:ext cx="4524375" cy="520700"/>
          </a:xfrm>
        </p:spPr>
        <p:txBody>
          <a:bodyPr/>
          <a:lstStyle>
            <a:lvl1pPr>
              <a:buNone/>
              <a:defRPr sz="2400">
                <a:solidFill>
                  <a:srgbClr val="0F3699"/>
                </a:solidFill>
              </a:defRPr>
            </a:lvl1pPr>
          </a:lstStyle>
          <a:p>
            <a:pPr lvl="0"/>
            <a:r>
              <a:rPr lang="en-US" dirty="0"/>
              <a:t>Page title (24pt)</a:t>
            </a:r>
          </a:p>
        </p:txBody>
      </p:sp>
      <p:sp>
        <p:nvSpPr>
          <p:cNvPr id="41" name="Text Placeholder 37">
            <a:extLst>
              <a:ext uri="{FF2B5EF4-FFF2-40B4-BE49-F238E27FC236}">
                <a16:creationId xmlns:a16="http://schemas.microsoft.com/office/drawing/2014/main" id="{4E5DDAD5-000D-F447-81EE-8B8063C92338}"/>
              </a:ext>
            </a:extLst>
          </p:cNvPr>
          <p:cNvSpPr>
            <a:spLocks noGrp="1"/>
          </p:cNvSpPr>
          <p:nvPr>
            <p:ph type="body" sz="quarter" idx="15" hasCustomPrompt="1"/>
          </p:nvPr>
        </p:nvSpPr>
        <p:spPr>
          <a:xfrm>
            <a:off x="593081" y="1087404"/>
            <a:ext cx="4524375" cy="520700"/>
          </a:xfrm>
        </p:spPr>
        <p:txBody>
          <a:bodyPr/>
          <a:lstStyle>
            <a:lvl1pPr>
              <a:buNone/>
              <a:defRPr sz="2000">
                <a:solidFill>
                  <a:schemeClr val="tx1"/>
                </a:solidFill>
              </a:defRPr>
            </a:lvl1pPr>
          </a:lstStyle>
          <a:p>
            <a:pPr lvl="0"/>
            <a:r>
              <a:rPr lang="en-US" dirty="0"/>
              <a:t>Page title (20pt)</a:t>
            </a:r>
          </a:p>
        </p:txBody>
      </p:sp>
    </p:spTree>
    <p:extLst>
      <p:ext uri="{BB962C8B-B14F-4D97-AF65-F5344CB8AC3E}">
        <p14:creationId xmlns:p14="http://schemas.microsoft.com/office/powerpoint/2010/main" val="3621444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Content Placeholder 34">
            <a:extLst>
              <a:ext uri="{FF2B5EF4-FFF2-40B4-BE49-F238E27FC236}">
                <a16:creationId xmlns:a16="http://schemas.microsoft.com/office/drawing/2014/main" id="{12ABB935-E755-F049-A789-3DC23C0713F3}"/>
              </a:ext>
            </a:extLst>
          </p:cNvPr>
          <p:cNvSpPr>
            <a:spLocks noGrp="1"/>
          </p:cNvSpPr>
          <p:nvPr>
            <p:ph sz="quarter" idx="13"/>
          </p:nvPr>
        </p:nvSpPr>
        <p:spPr>
          <a:xfrm>
            <a:off x="593080" y="2070100"/>
            <a:ext cx="9897119" cy="3977103"/>
          </a:xfrm>
        </p:spPr>
        <p:txBody>
          <a:bodyPr/>
          <a:lstStyle>
            <a:lvl1pPr>
              <a:buNone/>
              <a:defRPr sz="1600">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dirty="0"/>
          </a:p>
        </p:txBody>
      </p:sp>
      <p:sp>
        <p:nvSpPr>
          <p:cNvPr id="19" name="Text Placeholder 37">
            <a:extLst>
              <a:ext uri="{FF2B5EF4-FFF2-40B4-BE49-F238E27FC236}">
                <a16:creationId xmlns:a16="http://schemas.microsoft.com/office/drawing/2014/main" id="{5B2F8463-D255-F344-A5C3-6CD6014AB91C}"/>
              </a:ext>
            </a:extLst>
          </p:cNvPr>
          <p:cNvSpPr>
            <a:spLocks noGrp="1"/>
          </p:cNvSpPr>
          <p:nvPr>
            <p:ph type="body" sz="quarter" idx="14" hasCustomPrompt="1"/>
          </p:nvPr>
        </p:nvSpPr>
        <p:spPr>
          <a:xfrm>
            <a:off x="593725" y="558800"/>
            <a:ext cx="4524375" cy="520700"/>
          </a:xfrm>
        </p:spPr>
        <p:txBody>
          <a:bodyPr/>
          <a:lstStyle>
            <a:lvl1pPr>
              <a:buNone/>
              <a:defRPr sz="2400">
                <a:solidFill>
                  <a:srgbClr val="0F3699"/>
                </a:solidFill>
              </a:defRPr>
            </a:lvl1pPr>
          </a:lstStyle>
          <a:p>
            <a:pPr lvl="0"/>
            <a:r>
              <a:rPr lang="en-US" dirty="0"/>
              <a:t>Page title (24pt)</a:t>
            </a:r>
          </a:p>
        </p:txBody>
      </p:sp>
      <p:sp>
        <p:nvSpPr>
          <p:cNvPr id="20" name="Text Placeholder 37">
            <a:extLst>
              <a:ext uri="{FF2B5EF4-FFF2-40B4-BE49-F238E27FC236}">
                <a16:creationId xmlns:a16="http://schemas.microsoft.com/office/drawing/2014/main" id="{FD0E11A2-1D78-484E-B06C-49087B8CD21D}"/>
              </a:ext>
            </a:extLst>
          </p:cNvPr>
          <p:cNvSpPr>
            <a:spLocks noGrp="1"/>
          </p:cNvSpPr>
          <p:nvPr>
            <p:ph type="body" sz="quarter" idx="15" hasCustomPrompt="1"/>
          </p:nvPr>
        </p:nvSpPr>
        <p:spPr>
          <a:xfrm>
            <a:off x="593081" y="1087404"/>
            <a:ext cx="4524375" cy="520700"/>
          </a:xfrm>
        </p:spPr>
        <p:txBody>
          <a:bodyPr/>
          <a:lstStyle>
            <a:lvl1pPr>
              <a:buNone/>
              <a:defRPr sz="2000">
                <a:solidFill>
                  <a:schemeClr val="tx1"/>
                </a:solidFill>
              </a:defRPr>
            </a:lvl1pPr>
          </a:lstStyle>
          <a:p>
            <a:pPr lvl="0"/>
            <a:r>
              <a:rPr lang="en-US" dirty="0"/>
              <a:t>Page title (20pt)</a:t>
            </a:r>
          </a:p>
        </p:txBody>
      </p:sp>
    </p:spTree>
    <p:extLst>
      <p:ext uri="{BB962C8B-B14F-4D97-AF65-F5344CB8AC3E}">
        <p14:creationId xmlns:p14="http://schemas.microsoft.com/office/powerpoint/2010/main" val="2430734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080" y="274639"/>
            <a:ext cx="11018953" cy="824221"/>
          </a:xfrm>
        </p:spPr>
        <p:txBody>
          <a:bodyPr/>
          <a:lstStyle/>
          <a:p>
            <a:r>
              <a:rPr lang="en-US" dirty="0"/>
              <a:t>Click to edit master title style</a:t>
            </a:r>
          </a:p>
        </p:txBody>
      </p:sp>
      <p:sp>
        <p:nvSpPr>
          <p:cNvPr id="4" name="Content Placeholder 3"/>
          <p:cNvSpPr>
            <a:spLocks noGrp="1"/>
          </p:cNvSpPr>
          <p:nvPr>
            <p:ph sz="half" idx="2"/>
          </p:nvPr>
        </p:nvSpPr>
        <p:spPr>
          <a:xfrm>
            <a:off x="4365196" y="1480499"/>
            <a:ext cx="3474720" cy="457200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3"/>
          <p:cNvSpPr>
            <a:spLocks noGrp="1"/>
          </p:cNvSpPr>
          <p:nvPr>
            <p:ph sz="half" idx="12"/>
          </p:nvPr>
        </p:nvSpPr>
        <p:spPr>
          <a:xfrm>
            <a:off x="8137312" y="1480499"/>
            <a:ext cx="3474720" cy="457200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sz="half" idx="1"/>
          </p:nvPr>
        </p:nvSpPr>
        <p:spPr>
          <a:xfrm>
            <a:off x="593079" y="1480499"/>
            <a:ext cx="3474720" cy="457200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98612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me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609601" y="2137317"/>
            <a:ext cx="2372319" cy="3916010"/>
          </a:xfrm>
        </p:spPr>
        <p:txBody>
          <a:bodyPr/>
          <a:lstStyle>
            <a:lvl1pPr marL="111125" indent="-111125">
              <a:spcBef>
                <a:spcPts val="300"/>
              </a:spcBef>
              <a:buFont typeface="+mj-lt"/>
              <a:buAutoNum type="arabicPeriod"/>
              <a:defRPr sz="1000">
                <a:solidFill>
                  <a:schemeClr val="tx2"/>
                </a:solidFill>
              </a:defRPr>
            </a:lvl1pPr>
            <a:lvl2pPr marL="111125" indent="0">
              <a:spcBef>
                <a:spcPts val="300"/>
              </a:spcBef>
              <a:buNone/>
              <a:defRPr sz="1000"/>
            </a:lvl2pPr>
            <a:lvl3pPr>
              <a:defRPr sz="1000"/>
            </a:lvl3pPr>
            <a:lvl4pPr>
              <a:defRPr sz="1000"/>
            </a:lvl4pPr>
            <a:lvl5pPr>
              <a:defRPr sz="10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9" name="Table Placeholder 8"/>
          <p:cNvSpPr>
            <a:spLocks noGrp="1"/>
          </p:cNvSpPr>
          <p:nvPr>
            <p:ph type="tbl" sz="quarter" idx="12"/>
          </p:nvPr>
        </p:nvSpPr>
        <p:spPr>
          <a:xfrm>
            <a:off x="2989612" y="1480828"/>
            <a:ext cx="8624176" cy="4571806"/>
          </a:xfrm>
        </p:spPr>
        <p:txBody>
          <a:bodyPr/>
          <a:lstStyle>
            <a:lvl1pPr marL="0" indent="0">
              <a:buNone/>
              <a:defRPr sz="1000"/>
            </a:lvl1pPr>
          </a:lstStyle>
          <a:p>
            <a:r>
              <a:rPr lang="en-US"/>
              <a:t>Click icon to add table</a:t>
            </a:r>
          </a:p>
        </p:txBody>
      </p:sp>
    </p:spTree>
    <p:extLst>
      <p:ext uri="{BB962C8B-B14F-4D97-AF65-F5344CB8AC3E}">
        <p14:creationId xmlns:p14="http://schemas.microsoft.com/office/powerpoint/2010/main" val="8395919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7935850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754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9_cover saudi aramco 1">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820724" y="1778387"/>
            <a:ext cx="10974916"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3641577"/>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a:extLst>
              <a:ext uri="{FF2B5EF4-FFF2-40B4-BE49-F238E27FC236}">
                <a16:creationId xmlns:a16="http://schemas.microsoft.com/office/drawing/2014/main" id="{0D1DB5F8-D092-4048-BCFF-8764D7DE3B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79677" y="-121024"/>
            <a:ext cx="1061662" cy="1612668"/>
          </a:xfrm>
          <a:prstGeom prst="rect">
            <a:avLst/>
          </a:prstGeom>
        </p:spPr>
      </p:pic>
      <p:pic>
        <p:nvPicPr>
          <p:cNvPr id="10" name="Picture 9" descr="Logo&#10;&#10;Description automatically generated">
            <a:extLst>
              <a:ext uri="{FF2B5EF4-FFF2-40B4-BE49-F238E27FC236}">
                <a16:creationId xmlns:a16="http://schemas.microsoft.com/office/drawing/2014/main" id="{E857F10B-E624-E544-AC51-A57B89EF84FE}"/>
              </a:ext>
            </a:extLst>
          </p:cNvPr>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9500261" y="205129"/>
            <a:ext cx="1579416" cy="1054980"/>
          </a:xfrm>
          <a:prstGeom prst="rect">
            <a:avLst/>
          </a:prstGeom>
        </p:spPr>
      </p:pic>
    </p:spTree>
    <p:extLst>
      <p:ext uri="{BB962C8B-B14F-4D97-AF65-F5344CB8AC3E}">
        <p14:creationId xmlns:p14="http://schemas.microsoft.com/office/powerpoint/2010/main" val="3417971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079" y="256033"/>
            <a:ext cx="11018955" cy="824221"/>
          </a:xfrm>
        </p:spPr>
        <p:txBody>
          <a:bodyPr/>
          <a:lstStyle>
            <a:lvl1pPr>
              <a:defRPr sz="380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593080" y="1480499"/>
            <a:ext cx="11018953" cy="4566704"/>
          </a:xfrm>
        </p:spPr>
        <p:txBody>
          <a:bodyPr/>
          <a:lstStyle>
            <a:lvl1pPr marL="457200" indent="-457200">
              <a:spcBef>
                <a:spcPts val="1400"/>
              </a:spcBef>
              <a:buFont typeface="+mj-lt"/>
              <a:buAutoNum type="arabicPeriod"/>
              <a:defRPr sz="2000">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p:txBody>
      </p:sp>
      <p:sp>
        <p:nvSpPr>
          <p:cNvPr id="24" name="Date Placeholder 3">
            <a:extLst>
              <a:ext uri="{FF2B5EF4-FFF2-40B4-BE49-F238E27FC236}">
                <a16:creationId xmlns:a16="http://schemas.microsoft.com/office/drawing/2014/main" id="{E03D9912-0028-544C-AE4E-B17E08542A2D}"/>
              </a:ext>
            </a:extLst>
          </p:cNvPr>
          <p:cNvSpPr txBox="1">
            <a:spLocks/>
          </p:cNvSpPr>
          <p:nvPr userDrawn="1"/>
        </p:nvSpPr>
        <p:spPr>
          <a:xfrm>
            <a:off x="593081" y="6450495"/>
            <a:ext cx="723985" cy="220440"/>
          </a:xfrm>
          <a:prstGeom prst="rect">
            <a:avLst/>
          </a:prstGeom>
        </p:spPr>
        <p:txBody>
          <a:bodyPr vert="horz" lIns="0" tIns="45720" rIns="0" bIns="45720" rtlCol="0" anchor="ctr"/>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rPr>
              <a:t>27/10/2014</a:t>
            </a:r>
          </a:p>
        </p:txBody>
      </p:sp>
      <p:sp>
        <p:nvSpPr>
          <p:cNvPr id="27" name="Footer Placeholder 4">
            <a:extLst>
              <a:ext uri="{FF2B5EF4-FFF2-40B4-BE49-F238E27FC236}">
                <a16:creationId xmlns:a16="http://schemas.microsoft.com/office/drawing/2014/main" id="{B43178D9-408D-A04D-A386-7F281E613BEB}"/>
              </a:ext>
            </a:extLst>
          </p:cNvPr>
          <p:cNvSpPr txBox="1">
            <a:spLocks/>
          </p:cNvSpPr>
          <p:nvPr userDrawn="1"/>
        </p:nvSpPr>
        <p:spPr>
          <a:xfrm>
            <a:off x="1946453" y="6450495"/>
            <a:ext cx="1146454" cy="220440"/>
          </a:xfrm>
          <a:prstGeom prst="rect">
            <a:avLst/>
          </a:prstGeom>
        </p:spPr>
        <p:txBody>
          <a:bodyPr vert="horz" lIns="0" tIns="45720" rIns="0" bIns="45720" rtlCol="0" anchor="ctr"/>
          <a:lstStyle>
            <a:defPPr>
              <a:defRPr lang="en-US"/>
            </a:defPPr>
            <a:lvl1pPr marL="0" algn="l" defTabSz="457200" rtl="0" eaLnBrk="1" latinLnBrk="0" hangingPunct="1">
              <a:defRPr lang="en-US"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rPr>
              <a:t>Copyright note text (8pt)</a:t>
            </a:r>
          </a:p>
        </p:txBody>
      </p:sp>
    </p:spTree>
    <p:extLst>
      <p:ext uri="{BB962C8B-B14F-4D97-AF65-F5344CB8AC3E}">
        <p14:creationId xmlns:p14="http://schemas.microsoft.com/office/powerpoint/2010/main" val="23630877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5E3775"/>
        </a:solidFill>
        <a:effectLst/>
      </p:bgPr>
    </p:bg>
    <p:spTree>
      <p:nvGrpSpPr>
        <p:cNvPr id="1" name=""/>
        <p:cNvGrpSpPr/>
        <p:nvPr/>
      </p:nvGrpSpPr>
      <p:grpSpPr>
        <a:xfrm>
          <a:off x="0" y="0"/>
          <a:ext cx="0" cy="0"/>
          <a:chOff x="0" y="0"/>
          <a:chExt cx="0" cy="0"/>
        </a:xfrm>
      </p:grpSpPr>
      <p:pic>
        <p:nvPicPr>
          <p:cNvPr id="27" name="Picture 26" descr="A picture containing background pattern&#10;&#10;Description automatically generated">
            <a:extLst>
              <a:ext uri="{FF2B5EF4-FFF2-40B4-BE49-F238E27FC236}">
                <a16:creationId xmlns:a16="http://schemas.microsoft.com/office/drawing/2014/main" id="{EDD44ABF-72FD-E14E-B429-6D9A4B9D712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Content Placeholder 9">
            <a:extLst>
              <a:ext uri="{FF2B5EF4-FFF2-40B4-BE49-F238E27FC236}">
                <a16:creationId xmlns:a16="http://schemas.microsoft.com/office/drawing/2014/main" id="{A9BB7AF4-46E4-7140-9B6B-4FABFD122D10}"/>
              </a:ext>
            </a:extLst>
          </p:cNvPr>
          <p:cNvSpPr>
            <a:spLocks noGrp="1"/>
          </p:cNvSpPr>
          <p:nvPr>
            <p:ph sz="quarter" idx="12" hasCustomPrompt="1"/>
          </p:nvPr>
        </p:nvSpPr>
        <p:spPr>
          <a:xfrm>
            <a:off x="1" y="3022379"/>
            <a:ext cx="3389744" cy="3107611"/>
          </a:xfrm>
        </p:spPr>
        <p:txBody>
          <a:bodyPr vert="horz" lIns="0" tIns="45720" rIns="0" bIns="45720" rtlCol="0" anchor="t">
            <a:noAutofit/>
          </a:bodyPr>
          <a:lstStyle>
            <a:lvl1pPr marL="0" indent="0" algn="r">
              <a:buNone/>
              <a:defRPr lang="en-US" sz="24500" b="0" cap="none" smtClean="0">
                <a:solidFill>
                  <a:schemeClr val="bg1"/>
                </a:solidFill>
                <a:latin typeface="+mj-lt"/>
                <a:ea typeface="+mj-ea"/>
                <a:cs typeface="+mj-cs"/>
              </a:defRPr>
            </a:lvl1pPr>
            <a:lvl2pPr>
              <a:defRPr lang="en-US" smtClean="0"/>
            </a:lvl2pPr>
            <a:lvl3pPr>
              <a:defRPr lang="en-US" smtClean="0"/>
            </a:lvl3pPr>
            <a:lvl4pPr>
              <a:defRPr lang="en-US" smtClean="0"/>
            </a:lvl4pPr>
            <a:lvl5pPr>
              <a:defRPr lang="en-US"/>
            </a:lvl5pPr>
          </a:lstStyle>
          <a:p>
            <a:pPr lvl="0">
              <a:spcBef>
                <a:spcPct val="0"/>
              </a:spcBef>
            </a:pPr>
            <a:r>
              <a:rPr lang="en-US" dirty="0"/>
              <a:t>#</a:t>
            </a:r>
          </a:p>
        </p:txBody>
      </p:sp>
      <p:sp>
        <p:nvSpPr>
          <p:cNvPr id="2" name="Title 1"/>
          <p:cNvSpPr>
            <a:spLocks noGrp="1"/>
          </p:cNvSpPr>
          <p:nvPr>
            <p:ph type="title" hasCustomPrompt="1"/>
          </p:nvPr>
        </p:nvSpPr>
        <p:spPr>
          <a:xfrm>
            <a:off x="594370" y="254924"/>
            <a:ext cx="11017663" cy="683452"/>
          </a:xfrm>
        </p:spPr>
        <p:txBody>
          <a:bodyPr anchor="t"/>
          <a:lstStyle>
            <a:lvl1pPr algn="l">
              <a:defRPr sz="3800" b="0" cap="none">
                <a:solidFill>
                  <a:srgbClr val="FFFFFF"/>
                </a:solidFill>
              </a:defRPr>
            </a:lvl1pPr>
          </a:lstStyle>
          <a:p>
            <a:r>
              <a:rPr lang="en-US" dirty="0"/>
              <a:t>click to edit master title style</a:t>
            </a:r>
          </a:p>
        </p:txBody>
      </p:sp>
      <p:sp>
        <p:nvSpPr>
          <p:cNvPr id="3" name="Text Placeholder 2"/>
          <p:cNvSpPr>
            <a:spLocks noGrp="1"/>
          </p:cNvSpPr>
          <p:nvPr>
            <p:ph type="body" idx="1" hasCustomPrompt="1"/>
          </p:nvPr>
        </p:nvSpPr>
        <p:spPr>
          <a:xfrm>
            <a:off x="594370" y="965615"/>
            <a:ext cx="11017663" cy="684513"/>
          </a:xfrm>
        </p:spPr>
        <p:txBody>
          <a:bodyPr anchor="t"/>
          <a:lstStyle>
            <a:lvl1pPr marL="0" indent="0">
              <a:buNone/>
              <a:defRPr sz="3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2598564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Section Header Grey">
    <p:bg>
      <p:bgPr>
        <a:solidFill>
          <a:srgbClr val="50A6AB"/>
        </a:solidFill>
        <a:effectLst/>
      </p:bgPr>
    </p:bg>
    <p:spTree>
      <p:nvGrpSpPr>
        <p:cNvPr id="1" name=""/>
        <p:cNvGrpSpPr/>
        <p:nvPr/>
      </p:nvGrpSpPr>
      <p:grpSpPr>
        <a:xfrm>
          <a:off x="0" y="0"/>
          <a:ext cx="0" cy="0"/>
          <a:chOff x="0" y="0"/>
          <a:chExt cx="0" cy="0"/>
        </a:xfrm>
      </p:grpSpPr>
      <p:pic>
        <p:nvPicPr>
          <p:cNvPr id="25" name="Picture 24" descr="A picture containing background pattern&#10;&#10;Description automatically generated">
            <a:extLst>
              <a:ext uri="{FF2B5EF4-FFF2-40B4-BE49-F238E27FC236}">
                <a16:creationId xmlns:a16="http://schemas.microsoft.com/office/drawing/2014/main" id="{DC2E2BCC-8ED3-4640-9DEA-64CB888306F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0"/>
            <a:ext cx="12192000" cy="6858000"/>
          </a:xfrm>
          <a:prstGeom prst="rect">
            <a:avLst/>
          </a:prstGeom>
        </p:spPr>
      </p:pic>
      <p:pic>
        <p:nvPicPr>
          <p:cNvPr id="5" name="Picture 4" descr="A picture containing background pattern&#10;&#10;Description automatically generated">
            <a:extLst>
              <a:ext uri="{FF2B5EF4-FFF2-40B4-BE49-F238E27FC236}">
                <a16:creationId xmlns:a16="http://schemas.microsoft.com/office/drawing/2014/main" id="{5E978146-4F48-F249-A656-FBC69E03B0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4" name="Picture 23" descr="A picture containing background pattern&#10;&#10;Description automatically generated">
            <a:extLst>
              <a:ext uri="{FF2B5EF4-FFF2-40B4-BE49-F238E27FC236}">
                <a16:creationId xmlns:a16="http://schemas.microsoft.com/office/drawing/2014/main" id="{15C3A44B-2A19-7248-9863-E9980D06C2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6748"/>
            <a:ext cx="12192000" cy="6858000"/>
          </a:xfrm>
          <a:prstGeom prst="rect">
            <a:avLst/>
          </a:prstGeom>
        </p:spPr>
      </p:pic>
      <p:sp>
        <p:nvSpPr>
          <p:cNvPr id="2" name="Title 1"/>
          <p:cNvSpPr>
            <a:spLocks noGrp="1"/>
          </p:cNvSpPr>
          <p:nvPr>
            <p:ph type="title" hasCustomPrompt="1"/>
          </p:nvPr>
        </p:nvSpPr>
        <p:spPr>
          <a:xfrm>
            <a:off x="594370" y="254924"/>
            <a:ext cx="11017663" cy="683452"/>
          </a:xfrm>
        </p:spPr>
        <p:txBody>
          <a:bodyPr anchor="t"/>
          <a:lstStyle>
            <a:lvl1pPr algn="l">
              <a:defRPr sz="3800" b="0" cap="none">
                <a:solidFill>
                  <a:srgbClr val="FFFFFF"/>
                </a:solidFill>
              </a:defRPr>
            </a:lvl1pPr>
          </a:lstStyle>
          <a:p>
            <a:r>
              <a:rPr lang="en-US" dirty="0"/>
              <a:t>click to edit master title style</a:t>
            </a:r>
          </a:p>
        </p:txBody>
      </p:sp>
      <p:sp>
        <p:nvSpPr>
          <p:cNvPr id="3" name="Text Placeholder 2"/>
          <p:cNvSpPr>
            <a:spLocks noGrp="1"/>
          </p:cNvSpPr>
          <p:nvPr>
            <p:ph type="body" idx="1" hasCustomPrompt="1"/>
          </p:nvPr>
        </p:nvSpPr>
        <p:spPr>
          <a:xfrm>
            <a:off x="594370" y="965615"/>
            <a:ext cx="11017663" cy="684513"/>
          </a:xfrm>
        </p:spPr>
        <p:txBody>
          <a:bodyPr anchor="t"/>
          <a:lstStyle>
            <a:lvl1pPr marL="0" indent="0">
              <a:buNone/>
              <a:defRPr sz="3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23" name="Content Placeholder 9">
            <a:extLst>
              <a:ext uri="{FF2B5EF4-FFF2-40B4-BE49-F238E27FC236}">
                <a16:creationId xmlns:a16="http://schemas.microsoft.com/office/drawing/2014/main" id="{AB7DA17E-9DCE-FF46-876F-2E23129B3441}"/>
              </a:ext>
            </a:extLst>
          </p:cNvPr>
          <p:cNvSpPr>
            <a:spLocks noGrp="1"/>
          </p:cNvSpPr>
          <p:nvPr>
            <p:ph sz="quarter" idx="12" hasCustomPrompt="1"/>
          </p:nvPr>
        </p:nvSpPr>
        <p:spPr>
          <a:xfrm>
            <a:off x="-4" y="3039470"/>
            <a:ext cx="3389744" cy="3107611"/>
          </a:xfrm>
        </p:spPr>
        <p:txBody>
          <a:bodyPr vert="horz" lIns="0" tIns="45720" rIns="0" bIns="45720" rtlCol="0" anchor="t">
            <a:noAutofit/>
          </a:bodyPr>
          <a:lstStyle>
            <a:lvl1pPr marL="0" indent="0" algn="r">
              <a:buNone/>
              <a:defRPr lang="en-US" sz="24500" b="0" cap="none" smtClean="0">
                <a:solidFill>
                  <a:schemeClr val="bg1"/>
                </a:solidFill>
                <a:latin typeface="+mj-lt"/>
                <a:ea typeface="+mj-ea"/>
                <a:cs typeface="+mj-cs"/>
              </a:defRPr>
            </a:lvl1pPr>
            <a:lvl2pPr>
              <a:defRPr lang="en-US" smtClean="0"/>
            </a:lvl2pPr>
            <a:lvl3pPr>
              <a:defRPr lang="en-US" smtClean="0"/>
            </a:lvl3pPr>
            <a:lvl4pPr>
              <a:defRPr lang="en-US" smtClean="0"/>
            </a:lvl4pPr>
            <a:lvl5pPr>
              <a:defRPr lang="en-US"/>
            </a:lvl5pPr>
          </a:lstStyle>
          <a:p>
            <a:pPr lvl="0">
              <a:spcBef>
                <a:spcPct val="0"/>
              </a:spcBef>
            </a:pPr>
            <a:r>
              <a:rPr lang="en-US" dirty="0"/>
              <a:t>#</a:t>
            </a:r>
          </a:p>
        </p:txBody>
      </p:sp>
    </p:spTree>
    <p:extLst>
      <p:ext uri="{BB962C8B-B14F-4D97-AF65-F5344CB8AC3E}">
        <p14:creationId xmlns:p14="http://schemas.microsoft.com/office/powerpoint/2010/main" val="3142496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Section Header Grey">
    <p:bg>
      <p:bgPr>
        <a:solidFill>
          <a:srgbClr val="E0684A"/>
        </a:solidFill>
        <a:effectLst/>
      </p:bgPr>
    </p:bg>
    <p:spTree>
      <p:nvGrpSpPr>
        <p:cNvPr id="1" name=""/>
        <p:cNvGrpSpPr/>
        <p:nvPr/>
      </p:nvGrpSpPr>
      <p:grpSpPr>
        <a:xfrm>
          <a:off x="0" y="0"/>
          <a:ext cx="0" cy="0"/>
          <a:chOff x="0" y="0"/>
          <a:chExt cx="0" cy="0"/>
        </a:xfrm>
      </p:grpSpPr>
      <p:pic>
        <p:nvPicPr>
          <p:cNvPr id="13" name="Picture 12" descr="A picture containing icon&#10;&#10;Description automatically generated">
            <a:extLst>
              <a:ext uri="{FF2B5EF4-FFF2-40B4-BE49-F238E27FC236}">
                <a16:creationId xmlns:a16="http://schemas.microsoft.com/office/drawing/2014/main" id="{3749E010-EEA9-4C4B-8F7B-31CFD54B66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01" y="0"/>
            <a:ext cx="12192000" cy="6858000"/>
          </a:xfrm>
          <a:prstGeom prst="rect">
            <a:avLst/>
          </a:prstGeom>
        </p:spPr>
      </p:pic>
      <p:pic>
        <p:nvPicPr>
          <p:cNvPr id="14" name="Picture 13" descr="A picture containing icon&#10;&#10;Description automatically generated">
            <a:extLst>
              <a:ext uri="{FF2B5EF4-FFF2-40B4-BE49-F238E27FC236}">
                <a16:creationId xmlns:a16="http://schemas.microsoft.com/office/drawing/2014/main" id="{B7B260F2-12D2-EE45-A49C-5612D7C52A6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601" y="0"/>
            <a:ext cx="12192000" cy="6858000"/>
          </a:xfrm>
          <a:prstGeom prst="rect">
            <a:avLst/>
          </a:prstGeom>
        </p:spPr>
      </p:pic>
      <p:pic>
        <p:nvPicPr>
          <p:cNvPr id="12" name="Picture 11" descr="A picture containing icon&#10;&#10;Description automatically generated">
            <a:extLst>
              <a:ext uri="{FF2B5EF4-FFF2-40B4-BE49-F238E27FC236}">
                <a16:creationId xmlns:a16="http://schemas.microsoft.com/office/drawing/2014/main" id="{04B124BA-8389-AF48-94EA-039096417A1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401" y="0"/>
            <a:ext cx="12192000" cy="6858000"/>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AA59999D-180D-BC48-B5F2-E535E3BAF4C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8078"/>
            <a:ext cx="12192000" cy="6858000"/>
          </a:xfrm>
          <a:prstGeom prst="rect">
            <a:avLst/>
          </a:prstGeom>
        </p:spPr>
      </p:pic>
      <p:sp>
        <p:nvSpPr>
          <p:cNvPr id="2" name="Title 1"/>
          <p:cNvSpPr>
            <a:spLocks noGrp="1"/>
          </p:cNvSpPr>
          <p:nvPr>
            <p:ph type="title" hasCustomPrompt="1"/>
          </p:nvPr>
        </p:nvSpPr>
        <p:spPr>
          <a:xfrm>
            <a:off x="594370" y="254924"/>
            <a:ext cx="11017663" cy="683452"/>
          </a:xfrm>
        </p:spPr>
        <p:txBody>
          <a:bodyPr anchor="t"/>
          <a:lstStyle>
            <a:lvl1pPr algn="l">
              <a:defRPr sz="3800" b="0" cap="none">
                <a:solidFill>
                  <a:srgbClr val="FFFFFF"/>
                </a:solidFill>
              </a:defRPr>
            </a:lvl1pPr>
          </a:lstStyle>
          <a:p>
            <a:r>
              <a:rPr lang="en-US" dirty="0"/>
              <a:t>click to edit master title style</a:t>
            </a:r>
          </a:p>
        </p:txBody>
      </p:sp>
      <p:sp>
        <p:nvSpPr>
          <p:cNvPr id="3" name="Text Placeholder 2"/>
          <p:cNvSpPr>
            <a:spLocks noGrp="1"/>
          </p:cNvSpPr>
          <p:nvPr>
            <p:ph type="body" idx="1" hasCustomPrompt="1"/>
          </p:nvPr>
        </p:nvSpPr>
        <p:spPr>
          <a:xfrm>
            <a:off x="594370" y="965615"/>
            <a:ext cx="11017663" cy="684513"/>
          </a:xfrm>
        </p:spPr>
        <p:txBody>
          <a:bodyPr anchor="t"/>
          <a:lstStyle>
            <a:lvl1pPr marL="0" indent="0">
              <a:buNone/>
              <a:defRPr sz="3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23" name="Content Placeholder 9">
            <a:extLst>
              <a:ext uri="{FF2B5EF4-FFF2-40B4-BE49-F238E27FC236}">
                <a16:creationId xmlns:a16="http://schemas.microsoft.com/office/drawing/2014/main" id="{AB7DA17E-9DCE-FF46-876F-2E23129B3441}"/>
              </a:ext>
            </a:extLst>
          </p:cNvPr>
          <p:cNvSpPr>
            <a:spLocks noGrp="1"/>
          </p:cNvSpPr>
          <p:nvPr>
            <p:ph sz="quarter" idx="12" hasCustomPrompt="1"/>
          </p:nvPr>
        </p:nvSpPr>
        <p:spPr>
          <a:xfrm>
            <a:off x="21601" y="3065108"/>
            <a:ext cx="3389744" cy="3107611"/>
          </a:xfrm>
        </p:spPr>
        <p:txBody>
          <a:bodyPr vert="horz" lIns="0" tIns="45720" rIns="0" bIns="45720" rtlCol="0" anchor="t">
            <a:noAutofit/>
          </a:bodyPr>
          <a:lstStyle>
            <a:lvl1pPr marL="0" indent="0" algn="r">
              <a:buNone/>
              <a:defRPr lang="en-US" sz="24500" b="0" cap="none" smtClean="0">
                <a:solidFill>
                  <a:schemeClr val="bg1"/>
                </a:solidFill>
                <a:latin typeface="+mj-lt"/>
                <a:ea typeface="+mj-ea"/>
                <a:cs typeface="+mj-cs"/>
              </a:defRPr>
            </a:lvl1pPr>
            <a:lvl2pPr>
              <a:defRPr lang="en-US" smtClean="0"/>
            </a:lvl2pPr>
            <a:lvl3pPr>
              <a:defRPr lang="en-US" smtClean="0"/>
            </a:lvl3pPr>
            <a:lvl4pPr>
              <a:defRPr lang="en-US" smtClean="0"/>
            </a:lvl4pPr>
            <a:lvl5pPr>
              <a:defRPr lang="en-US"/>
            </a:lvl5pPr>
          </a:lstStyle>
          <a:p>
            <a:pPr lvl="0">
              <a:spcBef>
                <a:spcPct val="0"/>
              </a:spcBef>
            </a:pPr>
            <a:r>
              <a:rPr lang="en-US" dirty="0"/>
              <a:t>#</a:t>
            </a:r>
          </a:p>
        </p:txBody>
      </p:sp>
    </p:spTree>
    <p:extLst>
      <p:ext uri="{BB962C8B-B14F-4D97-AF65-F5344CB8AC3E}">
        <p14:creationId xmlns:p14="http://schemas.microsoft.com/office/powerpoint/2010/main" val="30203596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Dark Green">
    <p:bg>
      <p:bgPr>
        <a:solidFill>
          <a:srgbClr val="F7C95E"/>
        </a:solidFill>
        <a:effectLst/>
      </p:bgPr>
    </p:bg>
    <p:spTree>
      <p:nvGrpSpPr>
        <p:cNvPr id="1" name=""/>
        <p:cNvGrpSpPr/>
        <p:nvPr/>
      </p:nvGrpSpPr>
      <p:grpSpPr>
        <a:xfrm>
          <a:off x="0" y="0"/>
          <a:ext cx="0" cy="0"/>
          <a:chOff x="0" y="0"/>
          <a:chExt cx="0" cy="0"/>
        </a:xfrm>
      </p:grpSpPr>
      <p:pic>
        <p:nvPicPr>
          <p:cNvPr id="31" name="Picture 30" descr="A picture containing icon&#10;&#10;Description automatically generated">
            <a:extLst>
              <a:ext uri="{FF2B5EF4-FFF2-40B4-BE49-F238E27FC236}">
                <a16:creationId xmlns:a16="http://schemas.microsoft.com/office/drawing/2014/main" id="{247E96B6-8087-F543-AB6E-3409F2FC6B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Picture 31">
            <a:extLst>
              <a:ext uri="{FF2B5EF4-FFF2-40B4-BE49-F238E27FC236}">
                <a16:creationId xmlns:a16="http://schemas.microsoft.com/office/drawing/2014/main" id="{4CB209AF-2677-7C48-94B5-6D24CE51CA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01" y="0"/>
            <a:ext cx="12192000" cy="6858000"/>
          </a:xfrm>
          <a:prstGeom prst="rect">
            <a:avLst/>
          </a:prstGeom>
        </p:spPr>
      </p:pic>
      <p:sp>
        <p:nvSpPr>
          <p:cNvPr id="23" name="Content Placeholder 9">
            <a:extLst>
              <a:ext uri="{FF2B5EF4-FFF2-40B4-BE49-F238E27FC236}">
                <a16:creationId xmlns:a16="http://schemas.microsoft.com/office/drawing/2014/main" id="{B2A0F6EC-68C8-2047-9194-5172D98DB2CB}"/>
              </a:ext>
            </a:extLst>
          </p:cNvPr>
          <p:cNvSpPr>
            <a:spLocks noGrp="1"/>
          </p:cNvSpPr>
          <p:nvPr>
            <p:ph sz="quarter" idx="12" hasCustomPrompt="1"/>
          </p:nvPr>
        </p:nvSpPr>
        <p:spPr>
          <a:xfrm>
            <a:off x="0" y="2990815"/>
            <a:ext cx="3389744" cy="3107611"/>
          </a:xfrm>
        </p:spPr>
        <p:txBody>
          <a:bodyPr vert="horz" lIns="0" tIns="45720" rIns="0" bIns="45720" rtlCol="0" anchor="t">
            <a:noAutofit/>
          </a:bodyPr>
          <a:lstStyle>
            <a:lvl1pPr marL="0" indent="0" algn="r">
              <a:buNone/>
              <a:defRPr lang="en-US" sz="24500" b="0" cap="none" smtClean="0">
                <a:solidFill>
                  <a:schemeClr val="tx1"/>
                </a:solidFill>
                <a:latin typeface="+mj-lt"/>
                <a:ea typeface="+mj-ea"/>
                <a:cs typeface="+mj-cs"/>
              </a:defRPr>
            </a:lvl1pPr>
            <a:lvl2pPr>
              <a:defRPr lang="en-US" smtClean="0"/>
            </a:lvl2pPr>
            <a:lvl3pPr>
              <a:defRPr lang="en-US" smtClean="0"/>
            </a:lvl3pPr>
            <a:lvl4pPr>
              <a:defRPr lang="en-US" smtClean="0"/>
            </a:lvl4pPr>
            <a:lvl5pPr>
              <a:defRPr lang="en-US"/>
            </a:lvl5pPr>
          </a:lstStyle>
          <a:p>
            <a:pPr lvl="0">
              <a:spcBef>
                <a:spcPct val="0"/>
              </a:spcBef>
            </a:pPr>
            <a:r>
              <a:rPr lang="en-US" dirty="0"/>
              <a:t>#</a:t>
            </a:r>
          </a:p>
        </p:txBody>
      </p:sp>
      <p:sp>
        <p:nvSpPr>
          <p:cNvPr id="29" name="Title 1">
            <a:extLst>
              <a:ext uri="{FF2B5EF4-FFF2-40B4-BE49-F238E27FC236}">
                <a16:creationId xmlns:a16="http://schemas.microsoft.com/office/drawing/2014/main" id="{1695EF6E-9396-A54F-A7C3-4796BCA8B946}"/>
              </a:ext>
            </a:extLst>
          </p:cNvPr>
          <p:cNvSpPr>
            <a:spLocks noGrp="1"/>
          </p:cNvSpPr>
          <p:nvPr>
            <p:ph type="title" hasCustomPrompt="1"/>
          </p:nvPr>
        </p:nvSpPr>
        <p:spPr>
          <a:xfrm>
            <a:off x="594370" y="254924"/>
            <a:ext cx="11017663" cy="683452"/>
          </a:xfrm>
        </p:spPr>
        <p:txBody>
          <a:bodyPr anchor="t"/>
          <a:lstStyle>
            <a:lvl1pPr algn="l">
              <a:defRPr sz="3800" b="0" cap="none">
                <a:solidFill>
                  <a:schemeClr val="tx1"/>
                </a:solidFill>
              </a:defRPr>
            </a:lvl1pPr>
          </a:lstStyle>
          <a:p>
            <a:r>
              <a:rPr lang="en-US" dirty="0"/>
              <a:t>click to edit master title style</a:t>
            </a:r>
          </a:p>
        </p:txBody>
      </p:sp>
      <p:sp>
        <p:nvSpPr>
          <p:cNvPr id="30" name="Text Placeholder 2">
            <a:extLst>
              <a:ext uri="{FF2B5EF4-FFF2-40B4-BE49-F238E27FC236}">
                <a16:creationId xmlns:a16="http://schemas.microsoft.com/office/drawing/2014/main" id="{06AEFDBA-F030-364F-9098-33CA56DF47E0}"/>
              </a:ext>
            </a:extLst>
          </p:cNvPr>
          <p:cNvSpPr>
            <a:spLocks noGrp="1"/>
          </p:cNvSpPr>
          <p:nvPr>
            <p:ph type="body" idx="1" hasCustomPrompt="1"/>
          </p:nvPr>
        </p:nvSpPr>
        <p:spPr>
          <a:xfrm>
            <a:off x="594370" y="965615"/>
            <a:ext cx="11017663" cy="684513"/>
          </a:xfrm>
        </p:spPr>
        <p:txBody>
          <a:bodyPr anchor="t"/>
          <a:lstStyle>
            <a:lvl1pPr marL="0" indent="0">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116101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Dark Blue">
    <p:bg>
      <p:bgPr>
        <a:solidFill>
          <a:srgbClr val="DAD9DA"/>
        </a:solidFill>
        <a:effectLst/>
      </p:bgPr>
    </p:bg>
    <p:spTree>
      <p:nvGrpSpPr>
        <p:cNvPr id="1" name=""/>
        <p:cNvGrpSpPr/>
        <p:nvPr/>
      </p:nvGrpSpPr>
      <p:grpSpPr>
        <a:xfrm>
          <a:off x="0" y="0"/>
          <a:ext cx="0" cy="0"/>
          <a:chOff x="0" y="0"/>
          <a:chExt cx="0" cy="0"/>
        </a:xfrm>
      </p:grpSpPr>
      <p:pic>
        <p:nvPicPr>
          <p:cNvPr id="25" name="Picture 24" descr="A picture containing background pattern&#10;&#10;Description automatically generated">
            <a:extLst>
              <a:ext uri="{FF2B5EF4-FFF2-40B4-BE49-F238E27FC236}">
                <a16:creationId xmlns:a16="http://schemas.microsoft.com/office/drawing/2014/main" id="{47D4473C-54F4-B047-A0E9-F6B7536872F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6912"/>
            <a:ext cx="12192000" cy="6858000"/>
          </a:xfrm>
          <a:prstGeom prst="rect">
            <a:avLst/>
          </a:prstGeom>
        </p:spPr>
      </p:pic>
      <p:sp>
        <p:nvSpPr>
          <p:cNvPr id="2" name="Title 1"/>
          <p:cNvSpPr>
            <a:spLocks noGrp="1"/>
          </p:cNvSpPr>
          <p:nvPr>
            <p:ph type="title" hasCustomPrompt="1"/>
          </p:nvPr>
        </p:nvSpPr>
        <p:spPr>
          <a:xfrm>
            <a:off x="594370" y="254924"/>
            <a:ext cx="11017663" cy="683452"/>
          </a:xfrm>
        </p:spPr>
        <p:txBody>
          <a:bodyPr anchor="t"/>
          <a:lstStyle>
            <a:lvl1pPr algn="l">
              <a:defRPr sz="3800" b="0" cap="none">
                <a:solidFill>
                  <a:schemeClr val="tx1"/>
                </a:solidFill>
              </a:defRPr>
            </a:lvl1pPr>
          </a:lstStyle>
          <a:p>
            <a:r>
              <a:rPr lang="en-US" dirty="0"/>
              <a:t>click to edit master title style</a:t>
            </a:r>
          </a:p>
        </p:txBody>
      </p:sp>
      <p:sp>
        <p:nvSpPr>
          <p:cNvPr id="3" name="Text Placeholder 2"/>
          <p:cNvSpPr>
            <a:spLocks noGrp="1"/>
          </p:cNvSpPr>
          <p:nvPr>
            <p:ph type="body" idx="1" hasCustomPrompt="1"/>
          </p:nvPr>
        </p:nvSpPr>
        <p:spPr>
          <a:xfrm>
            <a:off x="594370" y="965615"/>
            <a:ext cx="11017663" cy="684513"/>
          </a:xfrm>
        </p:spPr>
        <p:txBody>
          <a:bodyPr anchor="t"/>
          <a:lstStyle>
            <a:lvl1pPr marL="0" indent="0">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22" name="Content Placeholder 9">
            <a:extLst>
              <a:ext uri="{FF2B5EF4-FFF2-40B4-BE49-F238E27FC236}">
                <a16:creationId xmlns:a16="http://schemas.microsoft.com/office/drawing/2014/main" id="{6042430C-36A3-0A45-8A52-0D9C965D078A}"/>
              </a:ext>
            </a:extLst>
          </p:cNvPr>
          <p:cNvSpPr>
            <a:spLocks noGrp="1"/>
          </p:cNvSpPr>
          <p:nvPr>
            <p:ph sz="quarter" idx="12" hasCustomPrompt="1"/>
          </p:nvPr>
        </p:nvSpPr>
        <p:spPr>
          <a:xfrm>
            <a:off x="0" y="2955872"/>
            <a:ext cx="3389744" cy="3107611"/>
          </a:xfrm>
        </p:spPr>
        <p:txBody>
          <a:bodyPr vert="horz" lIns="0" tIns="45720" rIns="0" bIns="45720" rtlCol="0" anchor="t">
            <a:noAutofit/>
          </a:bodyPr>
          <a:lstStyle>
            <a:lvl1pPr marL="0" indent="0" algn="r">
              <a:buNone/>
              <a:defRPr lang="en-US" sz="24500" b="0" cap="none" smtClean="0">
                <a:solidFill>
                  <a:schemeClr val="tx1"/>
                </a:solidFill>
                <a:latin typeface="+mj-lt"/>
                <a:ea typeface="+mj-ea"/>
                <a:cs typeface="+mj-cs"/>
              </a:defRPr>
            </a:lvl1pPr>
            <a:lvl2pPr>
              <a:defRPr lang="en-US" smtClean="0"/>
            </a:lvl2pPr>
            <a:lvl3pPr>
              <a:defRPr lang="en-US" smtClean="0"/>
            </a:lvl3pPr>
            <a:lvl4pPr>
              <a:defRPr lang="en-US" smtClean="0"/>
            </a:lvl4pPr>
            <a:lvl5pPr>
              <a:defRPr lang="en-US"/>
            </a:lvl5pPr>
          </a:lstStyle>
          <a:p>
            <a:pPr lvl="0">
              <a:spcBef>
                <a:spcPct val="0"/>
              </a:spcBef>
            </a:pPr>
            <a:r>
              <a:rPr lang="en-US" dirty="0"/>
              <a:t>#</a:t>
            </a:r>
          </a:p>
        </p:txBody>
      </p:sp>
    </p:spTree>
    <p:extLst>
      <p:ext uri="{BB962C8B-B14F-4D97-AF65-F5344CB8AC3E}">
        <p14:creationId xmlns:p14="http://schemas.microsoft.com/office/powerpoint/2010/main" val="29303794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9214F-39AC-D24D-95A3-0E66098A5F5A}"/>
              </a:ext>
            </a:extLst>
          </p:cNvPr>
          <p:cNvSpPr>
            <a:spLocks noGrp="1"/>
          </p:cNvSpPr>
          <p:nvPr>
            <p:ph type="title"/>
          </p:nvPr>
        </p:nvSpPr>
        <p:spPr/>
        <p:txBody>
          <a:bodyPr/>
          <a:lstStyle/>
          <a:p>
            <a:r>
              <a:rPr lang="en-US"/>
              <a:t>Click to edit Master title style</a:t>
            </a:r>
            <a:endParaRPr lang="x-none" dirty="0"/>
          </a:p>
        </p:txBody>
      </p:sp>
      <p:sp>
        <p:nvSpPr>
          <p:cNvPr id="5" name="Rectangle 4">
            <a:extLst>
              <a:ext uri="{FF2B5EF4-FFF2-40B4-BE49-F238E27FC236}">
                <a16:creationId xmlns:a16="http://schemas.microsoft.com/office/drawing/2014/main" id="{39F48775-E26A-E342-A13A-FADAA4637FFF}"/>
              </a:ext>
            </a:extLst>
          </p:cNvPr>
          <p:cNvSpPr/>
          <p:nvPr userDrawn="1"/>
        </p:nvSpPr>
        <p:spPr>
          <a:xfrm>
            <a:off x="11394141" y="6338047"/>
            <a:ext cx="349624" cy="33288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6" name="TextBox 5">
            <a:extLst>
              <a:ext uri="{FF2B5EF4-FFF2-40B4-BE49-F238E27FC236}">
                <a16:creationId xmlns:a16="http://schemas.microsoft.com/office/drawing/2014/main" id="{7C9E2C00-31F7-B442-9F05-4A79E9075F95}"/>
              </a:ext>
            </a:extLst>
          </p:cNvPr>
          <p:cNvSpPr txBox="1"/>
          <p:nvPr userDrawn="1"/>
        </p:nvSpPr>
        <p:spPr>
          <a:xfrm>
            <a:off x="11242079" y="6450495"/>
            <a:ext cx="356840" cy="224588"/>
          </a:xfrm>
          <a:prstGeom prst="rect">
            <a:avLst/>
          </a:prstGeom>
        </p:spPr>
        <p:txBody>
          <a:bodyPr vert="horz" lIns="0" tIns="45720" rIns="0" bIns="45720" rtlCol="0" anchor="ctr"/>
          <a:lstStyle>
            <a:defPPr>
              <a:defRPr lang="en-US"/>
            </a:defPPr>
            <a:lvl1pPr algn="r">
              <a:defRPr sz="800"/>
            </a:lvl1pPr>
          </a:lstStyle>
          <a:p>
            <a:pPr lvl="0" algn="r"/>
            <a:fld id="{965A9741-32FB-9942-AAE4-37C9D12D3D1F}" type="slidenum">
              <a:rPr lang="en-US" sz="1100" b="0" smtClean="0">
                <a:solidFill>
                  <a:schemeClr val="bg1"/>
                </a:solidFill>
              </a:rPr>
              <a:pPr lvl="0" algn="r"/>
              <a:t>‹#›</a:t>
            </a:fld>
            <a:endParaRPr lang="en-US" sz="1600" b="0" dirty="0">
              <a:solidFill>
                <a:schemeClr val="bg1"/>
              </a:solidFill>
            </a:endParaRPr>
          </a:p>
        </p:txBody>
      </p:sp>
    </p:spTree>
    <p:extLst>
      <p:ext uri="{BB962C8B-B14F-4D97-AF65-F5344CB8AC3E}">
        <p14:creationId xmlns:p14="http://schemas.microsoft.com/office/powerpoint/2010/main" val="14623939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DAD9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9214F-39AC-D24D-95A3-0E66098A5F5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x-none" dirty="0"/>
          </a:p>
        </p:txBody>
      </p:sp>
    </p:spTree>
    <p:extLst>
      <p:ext uri="{BB962C8B-B14F-4D97-AF65-F5344CB8AC3E}">
        <p14:creationId xmlns:p14="http://schemas.microsoft.com/office/powerpoint/2010/main" val="33794240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ack page SA">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2ECB64ED-C0F8-DE4F-B854-B310C751D5E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590839" y="2789674"/>
            <a:ext cx="3010322" cy="1278652"/>
          </a:xfrm>
          <a:prstGeom prst="rect">
            <a:avLst/>
          </a:prstGeom>
        </p:spPr>
      </p:pic>
    </p:spTree>
    <p:extLst>
      <p:ext uri="{BB962C8B-B14F-4D97-AF65-F5344CB8AC3E}">
        <p14:creationId xmlns:p14="http://schemas.microsoft.com/office/powerpoint/2010/main" val="6315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1_cover saudi aramco 1">
    <p:bg>
      <p:bgPr>
        <a:solidFill>
          <a:schemeClr val="accent4"/>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FDF6FF03-90B8-4341-A457-5E9BDB13D866}"/>
              </a:ext>
            </a:extLst>
          </p:cNvPr>
          <p:cNvPicPr>
            <a:picLocks noChangeAspect="1"/>
          </p:cNvPicPr>
          <p:nvPr userDrawn="1"/>
        </p:nvPicPr>
        <p:blipFill rotWithShape="1">
          <a:blip r:embed="rId2" cstate="email">
            <a:alphaModFix amt="30000"/>
            <a:extLst>
              <a:ext uri="{28A0092B-C50C-407E-A947-70E740481C1C}">
                <a14:useLocalDpi xmlns:a14="http://schemas.microsoft.com/office/drawing/2010/main"/>
              </a:ext>
            </a:extLst>
          </a:blip>
          <a:srcRect/>
          <a:stretch/>
        </p:blipFill>
        <p:spPr>
          <a:xfrm>
            <a:off x="0" y="4845132"/>
            <a:ext cx="12192000" cy="2012868"/>
          </a:xfrm>
          <a:prstGeom prst="rect">
            <a:avLst/>
          </a:prstGeom>
        </p:spPr>
      </p:pic>
      <p:sp>
        <p:nvSpPr>
          <p:cNvPr id="2" name="Title 1"/>
          <p:cNvSpPr>
            <a:spLocks noGrp="1"/>
          </p:cNvSpPr>
          <p:nvPr userDrawn="1">
            <p:ph type="ctrTitle" hasCustomPrompt="1"/>
          </p:nvPr>
        </p:nvSpPr>
        <p:spPr>
          <a:xfrm>
            <a:off x="820724" y="1778387"/>
            <a:ext cx="10974916"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3641577"/>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a:extLst>
              <a:ext uri="{FF2B5EF4-FFF2-40B4-BE49-F238E27FC236}">
                <a16:creationId xmlns:a16="http://schemas.microsoft.com/office/drawing/2014/main" id="{0D1DB5F8-D092-4048-BCFF-8764D7DE3B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79677" y="-121024"/>
            <a:ext cx="1061662" cy="1612668"/>
          </a:xfrm>
          <a:prstGeom prst="rect">
            <a:avLst/>
          </a:prstGeom>
        </p:spPr>
      </p:pic>
      <p:pic>
        <p:nvPicPr>
          <p:cNvPr id="7" name="Picture 6" descr="Logo&#10;&#10;Description automatically generated">
            <a:extLst>
              <a:ext uri="{FF2B5EF4-FFF2-40B4-BE49-F238E27FC236}">
                <a16:creationId xmlns:a16="http://schemas.microsoft.com/office/drawing/2014/main" id="{AC4C5A60-201E-7F47-A5BB-08ED6F944573}"/>
              </a:ext>
            </a:extLst>
          </p:cNvPr>
          <p:cNvPicPr>
            <a:picLocks noChangeAspect="1"/>
          </p:cNvPicPr>
          <p:nvPr userDrawn="1"/>
        </p:nvPicPr>
        <p:blipFill rotWithShape="1">
          <a:blip r:embed="rId4" cstate="email">
            <a:biLevel thresh="25000"/>
            <a:extLst>
              <a:ext uri="{28A0092B-C50C-407E-A947-70E740481C1C}">
                <a14:useLocalDpi xmlns:a14="http://schemas.microsoft.com/office/drawing/2010/main"/>
              </a:ext>
            </a:extLst>
          </a:blip>
          <a:srcRect/>
          <a:stretch/>
        </p:blipFill>
        <p:spPr>
          <a:xfrm>
            <a:off x="9500261" y="205129"/>
            <a:ext cx="1579416" cy="1054980"/>
          </a:xfrm>
          <a:prstGeom prst="rect">
            <a:avLst/>
          </a:prstGeom>
        </p:spPr>
      </p:pic>
    </p:spTree>
    <p:extLst>
      <p:ext uri="{BB962C8B-B14F-4D97-AF65-F5344CB8AC3E}">
        <p14:creationId xmlns:p14="http://schemas.microsoft.com/office/powerpoint/2010/main" val="1344678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15_cover saudi aramco 1">
    <p:bg>
      <p:bgPr>
        <a:solidFill>
          <a:srgbClr val="0E369A"/>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820724" y="1778387"/>
            <a:ext cx="10974916"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820725" y="3641577"/>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a:extLst>
              <a:ext uri="{FF2B5EF4-FFF2-40B4-BE49-F238E27FC236}">
                <a16:creationId xmlns:a16="http://schemas.microsoft.com/office/drawing/2014/main" id="{0D1DB5F8-D092-4048-BCFF-8764D7DE3B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79677" y="-121024"/>
            <a:ext cx="1061662" cy="1612668"/>
          </a:xfrm>
          <a:prstGeom prst="rect">
            <a:avLst/>
          </a:prstGeom>
        </p:spPr>
      </p:pic>
      <p:pic>
        <p:nvPicPr>
          <p:cNvPr id="7" name="Picture 6">
            <a:extLst>
              <a:ext uri="{FF2B5EF4-FFF2-40B4-BE49-F238E27FC236}">
                <a16:creationId xmlns:a16="http://schemas.microsoft.com/office/drawing/2014/main" id="{D21632BF-2198-3E4D-9553-3E73FE614081}"/>
              </a:ext>
            </a:extLst>
          </p:cNvPr>
          <p:cNvPicPr>
            <a:picLocks noChangeAspect="1"/>
          </p:cNvPicPr>
          <p:nvPr userDrawn="1"/>
        </p:nvPicPr>
        <p:blipFill rotWithShape="1">
          <a:blip r:embed="rId3" cstate="email">
            <a:alphaModFix amt="30000"/>
            <a:extLst>
              <a:ext uri="{28A0092B-C50C-407E-A947-70E740481C1C}">
                <a14:useLocalDpi xmlns:a14="http://schemas.microsoft.com/office/drawing/2010/main"/>
              </a:ext>
            </a:extLst>
          </a:blip>
          <a:srcRect/>
          <a:stretch/>
        </p:blipFill>
        <p:spPr>
          <a:xfrm>
            <a:off x="0" y="4845132"/>
            <a:ext cx="12192000" cy="2012868"/>
          </a:xfrm>
          <a:prstGeom prst="rect">
            <a:avLst/>
          </a:prstGeom>
        </p:spPr>
      </p:pic>
      <p:pic>
        <p:nvPicPr>
          <p:cNvPr id="8" name="Picture 7" descr="Logo&#10;&#10;Description automatically generated">
            <a:extLst>
              <a:ext uri="{FF2B5EF4-FFF2-40B4-BE49-F238E27FC236}">
                <a16:creationId xmlns:a16="http://schemas.microsoft.com/office/drawing/2014/main" id="{61965BE5-D421-4F45-88A0-546A83AA9E53}"/>
              </a:ext>
            </a:extLst>
          </p:cNvPr>
          <p:cNvPicPr>
            <a:picLocks noChangeAspect="1"/>
          </p:cNvPicPr>
          <p:nvPr userDrawn="1"/>
        </p:nvPicPr>
        <p:blipFill rotWithShape="1">
          <a:blip r:embed="rId4" cstate="email">
            <a:biLevel thresh="25000"/>
            <a:extLst>
              <a:ext uri="{28A0092B-C50C-407E-A947-70E740481C1C}">
                <a14:useLocalDpi xmlns:a14="http://schemas.microsoft.com/office/drawing/2010/main"/>
              </a:ext>
            </a:extLst>
          </a:blip>
          <a:srcRect/>
          <a:stretch/>
        </p:blipFill>
        <p:spPr>
          <a:xfrm>
            <a:off x="9500261" y="205129"/>
            <a:ext cx="1579416" cy="1054980"/>
          </a:xfrm>
          <a:prstGeom prst="rect">
            <a:avLst/>
          </a:prstGeom>
        </p:spPr>
      </p:pic>
    </p:spTree>
    <p:extLst>
      <p:ext uri="{BB962C8B-B14F-4D97-AF65-F5344CB8AC3E}">
        <p14:creationId xmlns:p14="http://schemas.microsoft.com/office/powerpoint/2010/main" val="308314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4_cover saudi aramco 1">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3290792" y="3429000"/>
            <a:ext cx="7788885"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3290793" y="5292190"/>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500261" y="205129"/>
            <a:ext cx="2483732" cy="1054980"/>
          </a:xfrm>
          <a:prstGeom prst="rect">
            <a:avLst/>
          </a:prstGeom>
        </p:spPr>
      </p:pic>
      <p:pic>
        <p:nvPicPr>
          <p:cNvPr id="17" name="Picture 16" descr="A picture containing icon&#10;&#10;Description automatically generated">
            <a:extLst>
              <a:ext uri="{FF2B5EF4-FFF2-40B4-BE49-F238E27FC236}">
                <a16:creationId xmlns:a16="http://schemas.microsoft.com/office/drawing/2014/main" id="{72500BB0-9A22-8B42-98AD-E49CE994A62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64636" y="0"/>
            <a:ext cx="12192000" cy="6858000"/>
          </a:xfrm>
          <a:prstGeom prst="rect">
            <a:avLst/>
          </a:prstGeom>
        </p:spPr>
      </p:pic>
    </p:spTree>
    <p:extLst>
      <p:ext uri="{BB962C8B-B14F-4D97-AF65-F5344CB8AC3E}">
        <p14:creationId xmlns:p14="http://schemas.microsoft.com/office/powerpoint/2010/main" val="244664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10_cover saudi aramco 1">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3290792" y="3429000"/>
            <a:ext cx="7788885" cy="1776301"/>
          </a:xfrm>
        </p:spPr>
        <p:txBody>
          <a:bodyPr/>
          <a:lstStyle>
            <a:lvl1pPr>
              <a:defRPr sz="5000">
                <a:solidFill>
                  <a:schemeClr val="tx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3290793" y="5292190"/>
            <a:ext cx="5484283" cy="685277"/>
          </a:xfrm>
        </p:spPr>
        <p:txBody>
          <a:bodyPr/>
          <a:lstStyle>
            <a:lvl1pPr marL="0" indent="0" algn="l">
              <a:buNone/>
              <a:defRPr sz="1200" b="1" cap="none">
                <a:solidFill>
                  <a:srgbClr val="55565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8" name="Picture 27" descr="Logo&#10;&#10;Description automatically generated">
            <a:extLst>
              <a:ext uri="{FF2B5EF4-FFF2-40B4-BE49-F238E27FC236}">
                <a16:creationId xmlns:a16="http://schemas.microsoft.com/office/drawing/2014/main" id="{71EFCC7B-9412-284F-8DAD-AFA989DA81C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500261" y="205129"/>
            <a:ext cx="2483732" cy="1054980"/>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956D2D19-7FA3-0D4B-BD89-8FB6E4E6BBDE}"/>
              </a:ext>
            </a:extLst>
          </p:cNvPr>
          <p:cNvPicPr>
            <a:picLocks noChangeAspect="1"/>
          </p:cNvPicPr>
          <p:nvPr userDrawn="1"/>
        </p:nvPicPr>
        <p:blipFill>
          <a:blip r:embed="rId3" cstate="email">
            <a:alphaModFix amt="25000"/>
            <a:extLst>
              <a:ext uri="{28A0092B-C50C-407E-A947-70E740481C1C}">
                <a14:useLocalDpi xmlns:a14="http://schemas.microsoft.com/office/drawing/2010/main"/>
              </a:ext>
            </a:extLst>
          </a:blip>
          <a:stretch>
            <a:fillRect/>
          </a:stretch>
        </p:blipFill>
        <p:spPr>
          <a:xfrm>
            <a:off x="-9464636" y="0"/>
            <a:ext cx="12192000" cy="6858000"/>
          </a:xfrm>
          <a:prstGeom prst="rect">
            <a:avLst/>
          </a:prstGeom>
        </p:spPr>
      </p:pic>
    </p:spTree>
    <p:extLst>
      <p:ext uri="{BB962C8B-B14F-4D97-AF65-F5344CB8AC3E}">
        <p14:creationId xmlns:p14="http://schemas.microsoft.com/office/powerpoint/2010/main" val="2375635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12_cover saudi aramco 1">
    <p:bg>
      <p:bgPr>
        <a:solidFill>
          <a:srgbClr val="90BA38"/>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758050" y="3429000"/>
            <a:ext cx="7788885"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758051" y="5292190"/>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a:extLst>
              <a:ext uri="{FF2B5EF4-FFF2-40B4-BE49-F238E27FC236}">
                <a16:creationId xmlns:a16="http://schemas.microsoft.com/office/drawing/2014/main" id="{143AD43E-CEEC-B34B-A794-67E3524BBC5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500261" y="-121024"/>
            <a:ext cx="2641078" cy="1612668"/>
          </a:xfrm>
          <a:prstGeom prst="rect">
            <a:avLst/>
          </a:prstGeom>
        </p:spPr>
      </p:pic>
    </p:spTree>
    <p:extLst>
      <p:ext uri="{BB962C8B-B14F-4D97-AF65-F5344CB8AC3E}">
        <p14:creationId xmlns:p14="http://schemas.microsoft.com/office/powerpoint/2010/main" val="1291071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3_cover saudi aramco 1">
    <p:bg>
      <p:bgPr>
        <a:solidFill>
          <a:srgbClr val="90BA38"/>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3290792" y="3429000"/>
            <a:ext cx="7788885" cy="1776301"/>
          </a:xfrm>
        </p:spPr>
        <p:txBody>
          <a:bodyPr/>
          <a:lstStyle>
            <a:lvl1pPr>
              <a:defRPr sz="5000">
                <a:solidFill>
                  <a:schemeClr val="bg1"/>
                </a:solidFill>
              </a:defRPr>
            </a:lvl1pPr>
          </a:lstStyle>
          <a:p>
            <a:r>
              <a:rPr lang="en-US" dirty="0"/>
              <a:t>click to edit master title style</a:t>
            </a:r>
          </a:p>
        </p:txBody>
      </p:sp>
      <p:sp>
        <p:nvSpPr>
          <p:cNvPr id="3" name="Subtitle 2"/>
          <p:cNvSpPr>
            <a:spLocks noGrp="1"/>
          </p:cNvSpPr>
          <p:nvPr userDrawn="1">
            <p:ph type="subTitle" idx="1" hasCustomPrompt="1"/>
          </p:nvPr>
        </p:nvSpPr>
        <p:spPr>
          <a:xfrm>
            <a:off x="3290793" y="5292190"/>
            <a:ext cx="5484283" cy="685277"/>
          </a:xfrm>
        </p:spPr>
        <p:txBody>
          <a:bodyPr/>
          <a:lstStyle>
            <a:lvl1pPr marL="0" indent="0" algn="l">
              <a:buNone/>
              <a:defRPr sz="1200" b="1"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a:extLst>
              <a:ext uri="{FF2B5EF4-FFF2-40B4-BE49-F238E27FC236}">
                <a16:creationId xmlns:a16="http://schemas.microsoft.com/office/drawing/2014/main" id="{143AD43E-CEEC-B34B-A794-67E3524BBC5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500261" y="-121024"/>
            <a:ext cx="2641078" cy="1612668"/>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C3C5491E-CCE9-6D40-866C-218BFB4409FD}"/>
              </a:ext>
            </a:extLst>
          </p:cNvPr>
          <p:cNvPicPr>
            <a:picLocks noChangeAspect="1"/>
          </p:cNvPicPr>
          <p:nvPr userDrawn="1"/>
        </p:nvPicPr>
        <p:blipFill rotWithShape="1">
          <a:blip r:embed="rId3" cstate="email">
            <a:alphaModFix amt="30000"/>
            <a:extLst>
              <a:ext uri="{28A0092B-C50C-407E-A947-70E740481C1C}">
                <a14:useLocalDpi xmlns:a14="http://schemas.microsoft.com/office/drawing/2010/main"/>
              </a:ext>
            </a:extLst>
          </a:blip>
          <a:srcRect/>
          <a:stretch/>
        </p:blipFill>
        <p:spPr>
          <a:xfrm>
            <a:off x="0" y="0"/>
            <a:ext cx="2727364" cy="6858000"/>
          </a:xfrm>
          <a:prstGeom prst="rect">
            <a:avLst/>
          </a:prstGeom>
        </p:spPr>
      </p:pic>
    </p:spTree>
    <p:extLst>
      <p:ext uri="{BB962C8B-B14F-4D97-AF65-F5344CB8AC3E}">
        <p14:creationId xmlns:p14="http://schemas.microsoft.com/office/powerpoint/2010/main" val="13093244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extBox 9"/>
          <p:cNvSpPr txBox="1"/>
          <p:nvPr/>
        </p:nvSpPr>
        <p:spPr>
          <a:xfrm>
            <a:off x="11242079" y="6450495"/>
            <a:ext cx="356840" cy="224588"/>
          </a:xfrm>
          <a:prstGeom prst="rect">
            <a:avLst/>
          </a:prstGeom>
        </p:spPr>
        <p:txBody>
          <a:bodyPr vert="horz" lIns="0" tIns="45720" rIns="0" bIns="45720" rtlCol="0" anchor="ctr"/>
          <a:lstStyle>
            <a:defPPr>
              <a:defRPr lang="en-US"/>
            </a:defPPr>
            <a:lvl1pPr algn="r">
              <a:defRPr sz="800"/>
            </a:lvl1pPr>
          </a:lstStyle>
          <a:p>
            <a:pPr lvl="0" algn="r"/>
            <a:fld id="{965A9741-32FB-9942-AAE4-37C9D12D3D1F}" type="slidenum">
              <a:rPr lang="en-US" sz="1100" b="0" smtClean="0">
                <a:solidFill>
                  <a:schemeClr val="tx1"/>
                </a:solidFill>
              </a:rPr>
              <a:pPr lvl="0" algn="r"/>
              <a:t>‹#›</a:t>
            </a:fld>
            <a:endParaRPr lang="en-US" sz="1600" b="0" dirty="0">
              <a:solidFill>
                <a:schemeClr val="tx1"/>
              </a:solidFill>
            </a:endParaRPr>
          </a:p>
        </p:txBody>
      </p:sp>
      <p:sp>
        <p:nvSpPr>
          <p:cNvPr id="2" name="Title Placeholder 1"/>
          <p:cNvSpPr>
            <a:spLocks noGrp="1"/>
          </p:cNvSpPr>
          <p:nvPr>
            <p:ph type="title"/>
          </p:nvPr>
        </p:nvSpPr>
        <p:spPr>
          <a:xfrm>
            <a:off x="593080" y="274639"/>
            <a:ext cx="11018953" cy="824221"/>
          </a:xfrm>
          <a:prstGeom prst="rect">
            <a:avLst/>
          </a:prstGeom>
        </p:spPr>
        <p:txBody>
          <a:bodyPr vert="horz" lIns="0" tIns="45720" rIns="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93080" y="1480499"/>
            <a:ext cx="11018953" cy="4566704"/>
          </a:xfrm>
          <a:prstGeom prst="rect">
            <a:avLst/>
          </a:prstGeom>
          <a:noFill/>
        </p:spPr>
        <p:txBody>
          <a:bodyPr vert="horz" lIns="0" tIns="45720" rIns="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MSIPCMContentMarking" descr="{&quot;HashCode&quot;:-1230239927,&quot;Placement&quot;:&quot;Footer&quot;}"/>
          <p:cNvSpPr txBox="1"/>
          <p:nvPr userDrawn="1"/>
        </p:nvSpPr>
        <p:spPr>
          <a:xfrm>
            <a:off x="0" y="6656457"/>
            <a:ext cx="2485381" cy="153888"/>
          </a:xfrm>
          <a:prstGeom prst="rect">
            <a:avLst/>
          </a:prstGeom>
          <a:noFill/>
        </p:spPr>
        <p:txBody>
          <a:bodyPr vert="horz" wrap="square" lIns="0" tIns="0" rIns="0" bIns="0" rtlCol="0" anchor="ctr" anchorCtr="1">
            <a:spAutoFit/>
          </a:bodyPr>
          <a:lstStyle/>
          <a:p>
            <a:pPr algn="l">
              <a:spcBef>
                <a:spcPts val="0"/>
              </a:spcBef>
              <a:spcAft>
                <a:spcPts val="0"/>
              </a:spcAft>
            </a:pPr>
            <a:endParaRPr lang="en-US" sz="1000">
              <a:solidFill>
                <a:srgbClr val="000000"/>
              </a:solidFill>
              <a:latin typeface="Arial" panose="020B0604020202020204" pitchFamily="34" charset="0"/>
            </a:endParaRPr>
          </a:p>
        </p:txBody>
      </p:sp>
      <p:sp>
        <p:nvSpPr>
          <p:cNvPr id="4" name="MSIPCMContentMarking" descr="{&quot;HashCode&quot;:1570744882,&quot;Placement&quot;:&quot;Footer&quot;}">
            <a:extLst>
              <a:ext uri="{FF2B5EF4-FFF2-40B4-BE49-F238E27FC236}">
                <a16:creationId xmlns:a16="http://schemas.microsoft.com/office/drawing/2014/main" id="{32D829AB-A78D-417D-9C30-EAE1E928CD4E}"/>
              </a:ext>
            </a:extLst>
          </p:cNvPr>
          <p:cNvSpPr txBox="1"/>
          <p:nvPr userDrawn="1"/>
        </p:nvSpPr>
        <p:spPr>
          <a:xfrm>
            <a:off x="0" y="6608802"/>
            <a:ext cx="1511302" cy="249198"/>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Arial" panose="020B0604020202020204" pitchFamily="34" charset="0"/>
              </a:rPr>
              <a:t>Saudi Aramco: Public</a:t>
            </a:r>
          </a:p>
        </p:txBody>
      </p:sp>
    </p:spTree>
    <p:extLst>
      <p:ext uri="{BB962C8B-B14F-4D97-AF65-F5344CB8AC3E}">
        <p14:creationId xmlns:p14="http://schemas.microsoft.com/office/powerpoint/2010/main" val="3626814463"/>
      </p:ext>
    </p:extLst>
  </p:cSld>
  <p:clrMap bg1="lt1" tx1="dk1" bg2="lt2" tx2="dk2" accent1="accent1" accent2="accent2" accent3="accent3" accent4="accent4" accent5="accent5" accent6="accent6" hlink="hlink" folHlink="folHlink"/>
  <p:sldLayoutIdLst>
    <p:sldLayoutId id="2147483649" r:id="rId1"/>
    <p:sldLayoutId id="2147483691" r:id="rId2"/>
    <p:sldLayoutId id="2147483698" r:id="rId3"/>
    <p:sldLayoutId id="2147483700" r:id="rId4"/>
    <p:sldLayoutId id="2147483704" r:id="rId5"/>
    <p:sldLayoutId id="2147483693" r:id="rId6"/>
    <p:sldLayoutId id="2147483699" r:id="rId7"/>
    <p:sldLayoutId id="2147483701" r:id="rId8"/>
    <p:sldLayoutId id="2147483702" r:id="rId9"/>
    <p:sldLayoutId id="2147483703" r:id="rId10"/>
    <p:sldLayoutId id="2147483690" r:id="rId11"/>
    <p:sldLayoutId id="2147483694" r:id="rId12"/>
    <p:sldLayoutId id="2147483696" r:id="rId13"/>
    <p:sldLayoutId id="2147483695" r:id="rId14"/>
    <p:sldLayoutId id="2147483697" r:id="rId15"/>
    <p:sldLayoutId id="2147483705" r:id="rId16"/>
    <p:sldLayoutId id="2147483706" r:id="rId17"/>
    <p:sldLayoutId id="2147483707" r:id="rId18"/>
    <p:sldLayoutId id="2147483711" r:id="rId19"/>
    <p:sldLayoutId id="2147483708" r:id="rId20"/>
    <p:sldLayoutId id="2147483709" r:id="rId21"/>
    <p:sldLayoutId id="2147483710" r:id="rId22"/>
    <p:sldLayoutId id="2147483712" r:id="rId23"/>
    <p:sldLayoutId id="2147483650" r:id="rId24"/>
    <p:sldLayoutId id="2147483652" r:id="rId25"/>
    <p:sldLayoutId id="2147483656" r:id="rId26"/>
    <p:sldLayoutId id="2147483667" r:id="rId27"/>
    <p:sldLayoutId id="2147483654" r:id="rId28"/>
    <p:sldLayoutId id="2147483655" r:id="rId29"/>
    <p:sldLayoutId id="2147483657" r:id="rId30"/>
    <p:sldLayoutId id="2147483666" r:id="rId31"/>
    <p:sldLayoutId id="2147483689" r:id="rId32"/>
    <p:sldLayoutId id="2147483713" r:id="rId33"/>
    <p:sldLayoutId id="2147483660" r:id="rId34"/>
    <p:sldLayoutId id="2147483661" r:id="rId35"/>
    <p:sldLayoutId id="2147483714" r:id="rId36"/>
    <p:sldLayoutId id="2147483715" r:id="rId37"/>
    <p:sldLayoutId id="2147483672" r:id="rId38"/>
  </p:sldLayoutIdLst>
  <p:hf sldNum="0" hdr="0"/>
  <p:txStyles>
    <p:titleStyle>
      <a:lvl1pPr algn="l" defTabSz="457200" rtl="0" eaLnBrk="1" latinLnBrk="0" hangingPunct="1">
        <a:spcBef>
          <a:spcPct val="0"/>
        </a:spcBef>
        <a:buNone/>
        <a:defRPr sz="2400" kern="1200">
          <a:solidFill>
            <a:schemeClr val="tx2"/>
          </a:solidFill>
          <a:latin typeface="+mj-lt"/>
          <a:ea typeface="+mj-ea"/>
          <a:cs typeface="+mj-cs"/>
        </a:defRPr>
      </a:lvl1pPr>
    </p:titleStyle>
    <p:bodyStyle>
      <a:lvl1pPr marL="230188" indent="-230188" algn="l" defTabSz="457200" rtl="0" eaLnBrk="1" latinLnBrk="0" hangingPunct="1">
        <a:spcBef>
          <a:spcPts val="600"/>
        </a:spcBef>
        <a:buFont typeface="Arial"/>
        <a:buChar char="•"/>
        <a:defRPr sz="1600" kern="1200">
          <a:solidFill>
            <a:schemeClr val="tx1"/>
          </a:solidFill>
          <a:latin typeface="+mn-lt"/>
          <a:ea typeface="+mn-ea"/>
          <a:cs typeface="+mn-cs"/>
        </a:defRPr>
      </a:lvl1pPr>
      <a:lvl2pPr marL="454025" indent="-223838" algn="l" defTabSz="457200" rtl="0" eaLnBrk="1" latinLnBrk="0" hangingPunct="1">
        <a:spcBef>
          <a:spcPts val="600"/>
        </a:spcBef>
        <a:buFont typeface="Lucida Grande"/>
        <a:buChar char="-"/>
        <a:defRPr sz="1600" kern="1200">
          <a:solidFill>
            <a:schemeClr val="tx1"/>
          </a:solidFill>
          <a:latin typeface="+mn-lt"/>
          <a:ea typeface="+mn-ea"/>
          <a:cs typeface="+mn-cs"/>
        </a:defRPr>
      </a:lvl2pPr>
      <a:lvl3pPr marL="684213" indent="-230188" algn="l" defTabSz="457200" rtl="0" eaLnBrk="1" latinLnBrk="0" hangingPunct="1">
        <a:spcBef>
          <a:spcPts val="600"/>
        </a:spcBef>
        <a:buFont typeface="Arial"/>
        <a:buChar char="•"/>
        <a:defRPr sz="1600" kern="1200">
          <a:solidFill>
            <a:schemeClr val="tx1"/>
          </a:solidFill>
          <a:latin typeface="+mn-lt"/>
          <a:ea typeface="+mn-ea"/>
          <a:cs typeface="+mn-cs"/>
        </a:defRPr>
      </a:lvl3pPr>
      <a:lvl4pPr marL="914400" indent="-230188" algn="l" defTabSz="457200" rtl="0" eaLnBrk="1" latinLnBrk="0" hangingPunct="1">
        <a:spcBef>
          <a:spcPts val="600"/>
        </a:spcBef>
        <a:buFont typeface="Lucida Grande"/>
        <a:buChar char="-"/>
        <a:defRPr sz="1600" kern="1200">
          <a:solidFill>
            <a:schemeClr val="tx1"/>
          </a:solidFill>
          <a:latin typeface="+mn-lt"/>
          <a:ea typeface="+mn-ea"/>
          <a:cs typeface="+mn-cs"/>
        </a:defRPr>
      </a:lvl4pPr>
      <a:lvl5pPr marL="1144588" indent="-230188" algn="l" defTabSz="457200" rtl="0" eaLnBrk="1" latinLnBrk="0" hangingPunct="1">
        <a:spcBef>
          <a:spcPts val="6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comments" Target="../comments/comment1.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BC0254-62C4-1E46-8407-F82E8086E2B0}"/>
              </a:ext>
            </a:extLst>
          </p:cNvPr>
          <p:cNvSpPr>
            <a:spLocks noGrp="1"/>
          </p:cNvSpPr>
          <p:nvPr>
            <p:ph type="ctrTitle"/>
          </p:nvPr>
        </p:nvSpPr>
        <p:spPr>
          <a:xfrm>
            <a:off x="820725" y="3337463"/>
            <a:ext cx="6221343" cy="1776301"/>
          </a:xfrm>
        </p:spPr>
        <p:txBody>
          <a:bodyPr/>
          <a:lstStyle/>
          <a:p>
            <a:r>
              <a:rPr lang="en-US" sz="3200" dirty="0"/>
              <a:t>5-year iktva Action Plan Quarterly Update Progress Package</a:t>
            </a:r>
          </a:p>
        </p:txBody>
      </p:sp>
      <p:sp>
        <p:nvSpPr>
          <p:cNvPr id="7" name="Subtitle 6">
            <a:extLst>
              <a:ext uri="{FF2B5EF4-FFF2-40B4-BE49-F238E27FC236}">
                <a16:creationId xmlns:a16="http://schemas.microsoft.com/office/drawing/2014/main" id="{E968C6BC-F1A4-6348-88AF-CA6BE1F8C634}"/>
              </a:ext>
            </a:extLst>
          </p:cNvPr>
          <p:cNvSpPr>
            <a:spLocks noGrp="1"/>
          </p:cNvSpPr>
          <p:nvPr>
            <p:ph type="subTitle" idx="1"/>
          </p:nvPr>
        </p:nvSpPr>
        <p:spPr>
          <a:xfrm>
            <a:off x="820725" y="5166955"/>
            <a:ext cx="5484283" cy="941342"/>
          </a:xfrm>
        </p:spPr>
        <p:txBody>
          <a:bodyPr/>
          <a:lstStyle/>
          <a:p>
            <a:r>
              <a:rPr lang="en-US" sz="1400" dirty="0"/>
              <a:t>Company Name:  </a:t>
            </a:r>
          </a:p>
          <a:p>
            <a:endParaRPr lang="x-none" dirty="0"/>
          </a:p>
        </p:txBody>
      </p:sp>
      <p:sp>
        <p:nvSpPr>
          <p:cNvPr id="4" name="Subtitle 6">
            <a:extLst>
              <a:ext uri="{FF2B5EF4-FFF2-40B4-BE49-F238E27FC236}">
                <a16:creationId xmlns:a16="http://schemas.microsoft.com/office/drawing/2014/main" id="{C05E8C91-883A-411E-89F2-C659BE617E64}"/>
              </a:ext>
            </a:extLst>
          </p:cNvPr>
          <p:cNvSpPr txBox="1">
            <a:spLocks/>
          </p:cNvSpPr>
          <p:nvPr/>
        </p:nvSpPr>
        <p:spPr>
          <a:xfrm>
            <a:off x="2873045" y="1898855"/>
            <a:ext cx="2013916" cy="834185"/>
          </a:xfrm>
          <a:prstGeom prst="rect">
            <a:avLst/>
          </a:prstGeom>
          <a:noFill/>
        </p:spPr>
        <p:txBody>
          <a:bodyPr vert="horz" lIns="0" tIns="45720" rIns="0" bIns="45720" rtlCol="0">
            <a:noAutofit/>
          </a:bodyPr>
          <a:lstStyle>
            <a:lvl1pPr marL="0" indent="0" algn="l" defTabSz="457200" rtl="0" eaLnBrk="1" latinLnBrk="0" hangingPunct="1">
              <a:spcBef>
                <a:spcPts val="600"/>
              </a:spcBef>
              <a:buFont typeface="Arial"/>
              <a:buNone/>
              <a:defRPr sz="1200" b="1" kern="1200" cap="none">
                <a:solidFill>
                  <a:srgbClr val="55565A"/>
                </a:solidFill>
                <a:latin typeface="+mn-lt"/>
                <a:ea typeface="+mn-ea"/>
                <a:cs typeface="+mn-cs"/>
              </a:defRPr>
            </a:lvl1pPr>
            <a:lvl2pPr marL="457200" indent="0" algn="ctr" defTabSz="457200" rtl="0" eaLnBrk="1" latinLnBrk="0" hangingPunct="1">
              <a:spcBef>
                <a:spcPts val="600"/>
              </a:spcBef>
              <a:buFont typeface="Lucida Grande"/>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600"/>
              </a:spcBef>
              <a:buFont typeface="Arial"/>
              <a:buNone/>
              <a:defRPr sz="1600" kern="1200">
                <a:solidFill>
                  <a:schemeClr val="tx1">
                    <a:tint val="75000"/>
                  </a:schemeClr>
                </a:solidFill>
                <a:latin typeface="+mn-lt"/>
                <a:ea typeface="+mn-ea"/>
                <a:cs typeface="+mn-cs"/>
              </a:defRPr>
            </a:lvl3pPr>
            <a:lvl4pPr marL="1371600" indent="0" algn="ctr" defTabSz="457200" rtl="0" eaLnBrk="1" latinLnBrk="0" hangingPunct="1">
              <a:spcBef>
                <a:spcPts val="600"/>
              </a:spcBef>
              <a:buFont typeface="Lucida Grande"/>
              <a:buNone/>
              <a:defRPr sz="1600" kern="1200">
                <a:solidFill>
                  <a:schemeClr val="tx1">
                    <a:tint val="75000"/>
                  </a:schemeClr>
                </a:solidFill>
                <a:latin typeface="+mn-lt"/>
                <a:ea typeface="+mn-ea"/>
                <a:cs typeface="+mn-cs"/>
              </a:defRPr>
            </a:lvl4pPr>
            <a:lvl5pPr marL="1828800" indent="0" algn="ctr" defTabSz="457200" rtl="0" eaLnBrk="1" latinLnBrk="0" hangingPunct="1">
              <a:spcBef>
                <a:spcPts val="600"/>
              </a:spcBef>
              <a:buFont typeface="Arial"/>
              <a:buNone/>
              <a:defRPr sz="16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400" dirty="0"/>
              <a:t>Company Logo</a:t>
            </a:r>
          </a:p>
          <a:p>
            <a:endParaRPr lang="x-none" dirty="0"/>
          </a:p>
        </p:txBody>
      </p:sp>
      <p:pic>
        <p:nvPicPr>
          <p:cNvPr id="5" name="Picture 8" descr="cid:image001.png@01D93AD5.D86D0A10">
            <a:extLst>
              <a:ext uri="{FF2B5EF4-FFF2-40B4-BE49-F238E27FC236}">
                <a16:creationId xmlns:a16="http://schemas.microsoft.com/office/drawing/2014/main" id="{A12A54FE-65E4-4C3B-9F72-AA06711B1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642" y="449665"/>
            <a:ext cx="12287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7320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cid:image001.png@01D93AD5.D86D0A10">
            <a:extLst>
              <a:ext uri="{FF2B5EF4-FFF2-40B4-BE49-F238E27FC236}">
                <a16:creationId xmlns:a16="http://schemas.microsoft.com/office/drawing/2014/main" id="{A12A54FE-65E4-4C3B-9F72-AA06711B1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642" y="449665"/>
            <a:ext cx="12287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4A016AD2-0781-4F3A-BC45-A12E5D66AEC2}"/>
              </a:ext>
            </a:extLst>
          </p:cNvPr>
          <p:cNvSpPr txBox="1"/>
          <p:nvPr/>
        </p:nvSpPr>
        <p:spPr>
          <a:xfrm>
            <a:off x="287642" y="1173301"/>
            <a:ext cx="3486150" cy="400110"/>
          </a:xfrm>
          <a:prstGeom prst="rect">
            <a:avLst/>
          </a:prstGeom>
          <a:noFill/>
        </p:spPr>
        <p:txBody>
          <a:bodyPr wrap="square" rtlCol="0">
            <a:spAutoFit/>
          </a:bodyPr>
          <a:lstStyle/>
          <a:p>
            <a:r>
              <a:rPr lang="en-US" sz="2000" b="1" dirty="0"/>
              <a:t>Instructions:</a:t>
            </a:r>
            <a:endParaRPr lang="en-US" sz="2000" b="1" dirty="0">
              <a:solidFill>
                <a:srgbClr val="0070C0"/>
              </a:solidFill>
              <a:latin typeface="Trebuchet MS" panose="020B0603020202020204" pitchFamily="34" charset="0"/>
            </a:endParaRPr>
          </a:p>
        </p:txBody>
      </p:sp>
      <p:sp>
        <p:nvSpPr>
          <p:cNvPr id="11" name="TextBox 10">
            <a:extLst>
              <a:ext uri="{FF2B5EF4-FFF2-40B4-BE49-F238E27FC236}">
                <a16:creationId xmlns:a16="http://schemas.microsoft.com/office/drawing/2014/main" id="{AC365811-606C-4A6F-9AFF-185AEBC294C2}"/>
              </a:ext>
            </a:extLst>
          </p:cNvPr>
          <p:cNvSpPr txBox="1"/>
          <p:nvPr/>
        </p:nvSpPr>
        <p:spPr>
          <a:xfrm>
            <a:off x="287642" y="1505384"/>
            <a:ext cx="11616716" cy="5142370"/>
          </a:xfrm>
          <a:prstGeom prst="rect">
            <a:avLst/>
          </a:prstGeom>
          <a:noFill/>
        </p:spPr>
        <p:txBody>
          <a:bodyPr wrap="square" rtlCol="0">
            <a:spAutoFit/>
          </a:bodyPr>
          <a:lstStyle/>
          <a:p>
            <a:pPr marL="342900" indent="-342900">
              <a:lnSpc>
                <a:spcPct val="150000"/>
              </a:lnSpc>
              <a:spcAft>
                <a:spcPts val="600"/>
              </a:spcAft>
              <a:buFont typeface="+mj-lt"/>
              <a:buAutoNum type="arabicPeriod"/>
            </a:pPr>
            <a:r>
              <a:rPr lang="en-US" sz="900" dirty="0">
                <a:latin typeface="Trebuchet MS" panose="020B0603020202020204" pitchFamily="34" charset="0"/>
              </a:rPr>
              <a:t>This Supplier Quarterly iktva action plan update template is to be emailed in a soft copy format accompanied by an official company-stamped letter signed by a senior Company representative </a:t>
            </a:r>
          </a:p>
          <a:p>
            <a:pPr marL="342900" indent="-342900">
              <a:lnSpc>
                <a:spcPct val="150000"/>
              </a:lnSpc>
              <a:spcAft>
                <a:spcPts val="600"/>
              </a:spcAft>
              <a:buFont typeface="+mj-lt"/>
              <a:buAutoNum type="arabicPeriod"/>
            </a:pPr>
            <a:r>
              <a:rPr lang="en-US" sz="900" dirty="0">
                <a:latin typeface="Trebuchet MS" panose="020B0603020202020204" pitchFamily="34" charset="0"/>
              </a:rPr>
              <a:t>Section 1. Key Active Contracts/Material Agreement/CPA (Top 10 by Spend) (Slide#2)</a:t>
            </a:r>
          </a:p>
          <a:p>
            <a:pPr marL="342900" indent="-342900">
              <a:lnSpc>
                <a:spcPct val="150000"/>
              </a:lnSpc>
              <a:spcAft>
                <a:spcPts val="600"/>
              </a:spcAft>
              <a:buFont typeface="+mj-lt"/>
              <a:buAutoNum type="arabicPeriod"/>
            </a:pPr>
            <a:r>
              <a:rPr lang="en-US" sz="900" dirty="0">
                <a:latin typeface="Trebuchet MS" panose="020B0603020202020204" pitchFamily="34" charset="0"/>
              </a:rPr>
              <a:t>Section 2. iktva executive Summary’ is to be completed as per the submitted iktva 5-year action plan. (Slide#3)</a:t>
            </a:r>
          </a:p>
          <a:p>
            <a:pPr marL="342900" indent="-342900">
              <a:lnSpc>
                <a:spcPct val="150000"/>
              </a:lnSpc>
              <a:spcAft>
                <a:spcPts val="600"/>
              </a:spcAft>
              <a:buFont typeface="+mj-lt"/>
              <a:buAutoNum type="arabicPeriod"/>
            </a:pPr>
            <a:r>
              <a:rPr lang="en-US" sz="900" dirty="0">
                <a:latin typeface="Trebuchet MS" panose="020B0603020202020204" pitchFamily="34" charset="0"/>
              </a:rPr>
              <a:t>Section 3. iktva Current Year-to-date (YTD) Actuals Submission (Company Level) (Slide#4):</a:t>
            </a:r>
          </a:p>
          <a:p>
            <a:pPr marL="800100" lvl="1" indent="-342900">
              <a:lnSpc>
                <a:spcPct val="150000"/>
              </a:lnSpc>
              <a:buFont typeface="+mj-lt"/>
              <a:buAutoNum type="alphaLcParenR"/>
            </a:pPr>
            <a:r>
              <a:rPr lang="en-US" sz="900" dirty="0">
                <a:latin typeface="Trebuchet MS" panose="020B0603020202020204" pitchFamily="34" charset="0"/>
              </a:rPr>
              <a:t>If there is a variance between the self-reported and the iktva target, you must provide justification</a:t>
            </a:r>
          </a:p>
          <a:p>
            <a:pPr marL="800100" lvl="1" indent="-342900">
              <a:lnSpc>
                <a:spcPct val="150000"/>
              </a:lnSpc>
              <a:buFont typeface="+mj-lt"/>
              <a:buAutoNum type="alphaLcParenR"/>
            </a:pPr>
            <a:r>
              <a:rPr lang="en-US" sz="900" dirty="0">
                <a:latin typeface="Trebuchet MS" panose="020B0603020202020204" pitchFamily="34" charset="0"/>
              </a:rPr>
              <a:t>Complete the major accomplishments table to highlight top quarterly achievements</a:t>
            </a:r>
          </a:p>
          <a:p>
            <a:pPr marL="800100" lvl="1" indent="-342900">
              <a:lnSpc>
                <a:spcPct val="150000"/>
              </a:lnSpc>
              <a:buFont typeface="+mj-lt"/>
              <a:buAutoNum type="alphaLcParenR"/>
            </a:pPr>
            <a:r>
              <a:rPr lang="en-US" sz="900" dirty="0">
                <a:latin typeface="Trebuchet MS" panose="020B0603020202020204" pitchFamily="34" charset="0"/>
              </a:rPr>
              <a:t>Complete Category ‘A’ (Slide 9) with a breakdown of localized Goods &amp; Services. Include a list of Small and Medium-sized Enterprises (SMEs) </a:t>
            </a:r>
          </a:p>
          <a:p>
            <a:pPr marL="800100" lvl="1" indent="-342900">
              <a:lnSpc>
                <a:spcPct val="150000"/>
              </a:lnSpc>
              <a:buFont typeface="+mj-lt"/>
              <a:buAutoNum type="alphaLcParenR"/>
            </a:pPr>
            <a:r>
              <a:rPr lang="en-US" sz="900" dirty="0">
                <a:latin typeface="Trebuchet MS" panose="020B0603020202020204" pitchFamily="34" charset="0"/>
              </a:rPr>
              <a:t>Complete Training &amp; Development and Saudization table (Slide 10). Break down current workforce headcount (c-suite, middle management, and front line), female headcount, and Saudization %</a:t>
            </a:r>
          </a:p>
          <a:p>
            <a:pPr marL="800100" lvl="1" indent="-342900">
              <a:lnSpc>
                <a:spcPct val="150000"/>
              </a:lnSpc>
              <a:buFont typeface="+mj-lt"/>
              <a:buAutoNum type="alphaLcParenR"/>
            </a:pPr>
            <a:r>
              <a:rPr lang="en-US" sz="900" dirty="0">
                <a:latin typeface="Trebuchet MS" panose="020B0603020202020204" pitchFamily="34" charset="0"/>
              </a:rPr>
              <a:t>Complete required fields for iktva categories D, R and I</a:t>
            </a:r>
          </a:p>
          <a:p>
            <a:pPr marL="342900" indent="-342900">
              <a:lnSpc>
                <a:spcPct val="150000"/>
              </a:lnSpc>
              <a:spcAft>
                <a:spcPts val="600"/>
              </a:spcAft>
              <a:buFont typeface="+mj-lt"/>
              <a:buAutoNum type="arabicPeriod"/>
            </a:pPr>
            <a:r>
              <a:rPr lang="en-US" sz="900" dirty="0">
                <a:latin typeface="Trebuchet MS" panose="020B0603020202020204" pitchFamily="34" charset="0"/>
              </a:rPr>
              <a:t>Section 4. Saudization (Slide#5)</a:t>
            </a:r>
          </a:p>
          <a:p>
            <a:pPr marL="342900" indent="-342900">
              <a:lnSpc>
                <a:spcPct val="150000"/>
              </a:lnSpc>
              <a:spcAft>
                <a:spcPts val="600"/>
              </a:spcAft>
              <a:buFont typeface="+mj-lt"/>
              <a:buAutoNum type="arabicPeriod"/>
            </a:pPr>
            <a:r>
              <a:rPr lang="en-US" sz="900" dirty="0">
                <a:latin typeface="Trebuchet MS" panose="020B0603020202020204" pitchFamily="34" charset="0"/>
              </a:rPr>
              <a:t>Section 5. Major investment Summary’ table highlighting completed, in-progress, and planned investments (Slide#6)</a:t>
            </a:r>
          </a:p>
          <a:p>
            <a:pPr>
              <a:lnSpc>
                <a:spcPct val="150000"/>
              </a:lnSpc>
              <a:spcAft>
                <a:spcPts val="600"/>
              </a:spcAft>
            </a:pPr>
            <a:r>
              <a:rPr lang="en-US" sz="900" dirty="0">
                <a:latin typeface="Trebuchet MS" panose="020B0603020202020204" pitchFamily="34" charset="0"/>
              </a:rPr>
              <a:t>Investment update.</a:t>
            </a:r>
          </a:p>
          <a:p>
            <a:pPr marL="800100" lvl="1" indent="-342900">
              <a:lnSpc>
                <a:spcPct val="150000"/>
              </a:lnSpc>
              <a:buFont typeface="+mj-lt"/>
              <a:buAutoNum type="alphaLcParenR"/>
            </a:pPr>
            <a:r>
              <a:rPr lang="en-US" sz="900" dirty="0">
                <a:latin typeface="Trebuchet MS" panose="020B0603020202020204" pitchFamily="34" charset="0"/>
              </a:rPr>
              <a:t>Provide details on completed, in-progress, and planned investment: Status, ETC, Capex, Job Creation, Saudization, Sector and Location if any.</a:t>
            </a:r>
          </a:p>
          <a:p>
            <a:pPr marL="800100" lvl="1" indent="-342900">
              <a:lnSpc>
                <a:spcPct val="150000"/>
              </a:lnSpc>
              <a:buFont typeface="+mj-lt"/>
              <a:buAutoNum type="alphaLcParenR"/>
            </a:pPr>
            <a:r>
              <a:rPr lang="en-US" sz="900" dirty="0">
                <a:latin typeface="Trebuchet MS" panose="020B0603020202020204" pitchFamily="34" charset="0"/>
              </a:rPr>
              <a:t>Milestone Completed -  details on completed actions &amp; steps related to the investment </a:t>
            </a:r>
          </a:p>
          <a:p>
            <a:pPr marL="800100" lvl="1" indent="-342900">
              <a:lnSpc>
                <a:spcPct val="150000"/>
              </a:lnSpc>
              <a:buFont typeface="+mj-lt"/>
              <a:buAutoNum type="alphaLcParenR"/>
            </a:pPr>
            <a:r>
              <a:rPr lang="en-US" sz="900" dirty="0">
                <a:latin typeface="Trebuchet MS" panose="020B0603020202020204" pitchFamily="34" charset="0"/>
              </a:rPr>
              <a:t>Next Steps – details on all upcoming steps required for the completion of the investment </a:t>
            </a:r>
          </a:p>
          <a:p>
            <a:pPr marL="800100" lvl="1" indent="-342900">
              <a:lnSpc>
                <a:spcPct val="150000"/>
              </a:lnSpc>
              <a:buFont typeface="+mj-lt"/>
              <a:buAutoNum type="alphaLcParenR"/>
            </a:pPr>
            <a:r>
              <a:rPr lang="en-US" sz="900" dirty="0">
                <a:latin typeface="Trebuchet MS" panose="020B0603020202020204" pitchFamily="34" charset="0"/>
              </a:rPr>
              <a:t>Challenges – list all challenges/obstacles encountered during the development of the investment and any required support</a:t>
            </a:r>
          </a:p>
          <a:p>
            <a:pPr marL="800100" lvl="1" indent="-342900">
              <a:lnSpc>
                <a:spcPct val="150000"/>
              </a:lnSpc>
              <a:buFont typeface="+mj-lt"/>
              <a:buAutoNum type="alphaLcParenR"/>
            </a:pPr>
            <a:r>
              <a:rPr lang="en-US" sz="900" dirty="0">
                <a:latin typeface="Trebuchet MS" panose="020B0603020202020204" pitchFamily="34" charset="0"/>
              </a:rPr>
              <a:t>List major milestone of the investments and the current timeline</a:t>
            </a:r>
          </a:p>
          <a:p>
            <a:pPr marL="800100" lvl="1" indent="-342900">
              <a:lnSpc>
                <a:spcPct val="150000"/>
              </a:lnSpc>
              <a:buFont typeface="+mj-lt"/>
              <a:buAutoNum type="alphaLcParenR"/>
            </a:pPr>
            <a:r>
              <a:rPr lang="en-US" sz="900" dirty="0">
                <a:latin typeface="Trebuchet MS" panose="020B0603020202020204" pitchFamily="34" charset="0"/>
              </a:rPr>
              <a:t>Include any photos of the investments (construction, 3D printing...etc.)</a:t>
            </a:r>
          </a:p>
          <a:p>
            <a:pPr marL="800100" lvl="1" indent="-342900">
              <a:lnSpc>
                <a:spcPct val="150000"/>
              </a:lnSpc>
              <a:buFont typeface="+mj-lt"/>
              <a:buAutoNum type="alphaLcParenR"/>
            </a:pPr>
            <a:r>
              <a:rPr lang="en-US" sz="900" u="sng" dirty="0">
                <a:latin typeface="Trebuchet MS" panose="020B0603020202020204" pitchFamily="34" charset="0"/>
              </a:rPr>
              <a:t>If the company has multiple investments, please fill out Slides 15 &amp; 16 for each investment separately</a:t>
            </a:r>
          </a:p>
          <a:p>
            <a:pPr marL="228600" indent="-228600">
              <a:lnSpc>
                <a:spcPct val="150000"/>
              </a:lnSpc>
              <a:spcAft>
                <a:spcPts val="1200"/>
              </a:spcAft>
              <a:buFontTx/>
              <a:buAutoNum type="arabicPeriod" startAt="7"/>
            </a:pPr>
            <a:r>
              <a:rPr lang="en-US" sz="900" dirty="0">
                <a:latin typeface="Trebuchet MS" panose="020B0603020202020204" pitchFamily="34" charset="0"/>
              </a:rPr>
              <a:t>Sections 6 </a:t>
            </a:r>
            <a:r>
              <a:rPr lang="fr-FR" sz="900" dirty="0">
                <a:latin typeface="Trebuchet MS" panose="020B0603020202020204" pitchFamily="34" charset="0"/>
              </a:rPr>
              <a:t>General </a:t>
            </a:r>
            <a:r>
              <a:rPr lang="en-US" sz="900" dirty="0">
                <a:latin typeface="Trebuchet MS" panose="020B0603020202020204" pitchFamily="34" charset="0"/>
              </a:rPr>
              <a:t>additional</a:t>
            </a:r>
            <a:r>
              <a:rPr lang="fr-FR" sz="900" dirty="0">
                <a:latin typeface="Trebuchet MS" panose="020B0603020202020204" pitchFamily="34" charset="0"/>
              </a:rPr>
              <a:t> commentes. </a:t>
            </a:r>
            <a:r>
              <a:rPr lang="en-US" sz="900" dirty="0">
                <a:latin typeface="Trebuchet MS" panose="020B0603020202020204" pitchFamily="34" charset="0"/>
              </a:rPr>
              <a:t>(Slide#7)</a:t>
            </a:r>
            <a:endParaRPr lang="fr-FR" sz="900" dirty="0">
              <a:latin typeface="Trebuchet MS" panose="020B0603020202020204" pitchFamily="34" charset="0"/>
            </a:endParaRPr>
          </a:p>
          <a:p>
            <a:pPr marL="228600" indent="-228600">
              <a:lnSpc>
                <a:spcPct val="150000"/>
              </a:lnSpc>
              <a:spcAft>
                <a:spcPts val="1200"/>
              </a:spcAft>
              <a:buFontTx/>
              <a:buAutoNum type="arabicPeriod" startAt="7"/>
            </a:pPr>
            <a:r>
              <a:rPr lang="fr-FR" sz="900" dirty="0">
                <a:latin typeface="Trebuchet MS" panose="020B0603020202020204" pitchFamily="34" charset="0"/>
              </a:rPr>
              <a:t>Section </a:t>
            </a:r>
            <a:r>
              <a:rPr lang="en-US" sz="900" dirty="0">
                <a:latin typeface="Trebuchet MS" panose="020B0603020202020204" pitchFamily="34" charset="0"/>
              </a:rPr>
              <a:t>7. Supplier Contact Information. (Slide#8)</a:t>
            </a:r>
          </a:p>
        </p:txBody>
      </p:sp>
    </p:spTree>
    <p:extLst>
      <p:ext uri="{BB962C8B-B14F-4D97-AF65-F5344CB8AC3E}">
        <p14:creationId xmlns:p14="http://schemas.microsoft.com/office/powerpoint/2010/main" val="2137930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0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39" y="714756"/>
            <a:ext cx="6376416" cy="5428488"/>
          </a:xfrm>
          <a:prstGeom prst="rect">
            <a:avLst/>
          </a:prstGeom>
        </p:spPr>
      </p:pic>
      <p:sp>
        <p:nvSpPr>
          <p:cNvPr id="19" name="Text Placeholder 4">
            <a:extLst>
              <a:ext uri="{FF2B5EF4-FFF2-40B4-BE49-F238E27FC236}">
                <a16:creationId xmlns:a16="http://schemas.microsoft.com/office/drawing/2014/main" id="{48848CA6-2E66-4C48-98CD-353FB6A30631}"/>
              </a:ext>
            </a:extLst>
          </p:cNvPr>
          <p:cNvSpPr>
            <a:spLocks noGrp="1"/>
          </p:cNvSpPr>
          <p:nvPr>
            <p:ph type="body" sz="quarter" idx="15"/>
          </p:nvPr>
        </p:nvSpPr>
        <p:spPr>
          <a:xfrm>
            <a:off x="223519" y="355980"/>
            <a:ext cx="6640906" cy="687072"/>
          </a:xfrm>
        </p:spPr>
        <p:txBody>
          <a:bodyPr/>
          <a:lstStyle/>
          <a:p>
            <a:r>
              <a:rPr lang="en-US" sz="1600" b="1" dirty="0"/>
              <a:t>Section (1):</a:t>
            </a:r>
          </a:p>
          <a:p>
            <a:r>
              <a:rPr lang="en-US" sz="1600" b="1" dirty="0"/>
              <a:t>iktva Targets Executive Summary</a:t>
            </a:r>
          </a:p>
        </p:txBody>
      </p:sp>
      <p:sp>
        <p:nvSpPr>
          <p:cNvPr id="25" name="Rectangle 24">
            <a:extLst>
              <a:ext uri="{FF2B5EF4-FFF2-40B4-BE49-F238E27FC236}">
                <a16:creationId xmlns:a16="http://schemas.microsoft.com/office/drawing/2014/main" id="{A6813479-BA12-4252-96D4-DDE15DFD0B3E}"/>
              </a:ext>
            </a:extLst>
          </p:cNvPr>
          <p:cNvSpPr/>
          <p:nvPr/>
        </p:nvSpPr>
        <p:spPr>
          <a:xfrm>
            <a:off x="105491" y="6218833"/>
            <a:ext cx="5222086" cy="276999"/>
          </a:xfrm>
          <a:prstGeom prst="rect">
            <a:avLst/>
          </a:prstGeom>
        </p:spPr>
        <p:txBody>
          <a:bodyPr wrap="square">
            <a:spAutoFit/>
          </a:bodyPr>
          <a:lstStyle/>
          <a:p>
            <a:r>
              <a:rPr lang="en-US" sz="1200" i="1" dirty="0">
                <a:solidFill>
                  <a:srgbClr val="4472C4"/>
                </a:solidFill>
                <a:latin typeface="Trebuchet MS" panose="020B0603020202020204" pitchFamily="34" charset="0"/>
              </a:rPr>
              <a:t> </a:t>
            </a:r>
            <a:r>
              <a:rPr lang="en-US" sz="1200" b="1" dirty="0"/>
              <a:t>Note: As per the submitted 5-year iktva action plan, </a:t>
            </a:r>
            <a:r>
              <a:rPr lang="en-US" sz="1200" b="1" dirty="0">
                <a:solidFill>
                  <a:srgbClr val="FF0000"/>
                </a:solidFill>
              </a:rPr>
              <a:t>not actuals</a:t>
            </a:r>
            <a:endParaRPr lang="en-US" sz="1600" b="1" dirty="0">
              <a:solidFill>
                <a:srgbClr val="FF0000"/>
              </a:solidFill>
            </a:endParaRPr>
          </a:p>
        </p:txBody>
      </p:sp>
      <p:graphicFrame>
        <p:nvGraphicFramePr>
          <p:cNvPr id="6" name="Table 5">
            <a:extLst>
              <a:ext uri="{FF2B5EF4-FFF2-40B4-BE49-F238E27FC236}">
                <a16:creationId xmlns:a16="http://schemas.microsoft.com/office/drawing/2014/main" id="{BA5113EA-853A-4C3F-8911-56E078D7F6E6}"/>
              </a:ext>
            </a:extLst>
          </p:cNvPr>
          <p:cNvGraphicFramePr>
            <a:graphicFrameLocks noGrp="1"/>
          </p:cNvGraphicFramePr>
          <p:nvPr>
            <p:extLst>
              <p:ext uri="{D42A27DB-BD31-4B8C-83A1-F6EECF244321}">
                <p14:modId xmlns:p14="http://schemas.microsoft.com/office/powerpoint/2010/main" val="4078413555"/>
              </p:ext>
            </p:extLst>
          </p:nvPr>
        </p:nvGraphicFramePr>
        <p:xfrm>
          <a:off x="223519" y="1308059"/>
          <a:ext cx="10972799" cy="4645705"/>
        </p:xfrm>
        <a:graphic>
          <a:graphicData uri="http://schemas.openxmlformats.org/drawingml/2006/table">
            <a:tbl>
              <a:tblPr/>
              <a:tblGrid>
                <a:gridCol w="2857817">
                  <a:extLst>
                    <a:ext uri="{9D8B030D-6E8A-4147-A177-3AD203B41FA5}">
                      <a16:colId xmlns:a16="http://schemas.microsoft.com/office/drawing/2014/main" val="320064663"/>
                    </a:ext>
                  </a:extLst>
                </a:gridCol>
                <a:gridCol w="794104">
                  <a:extLst>
                    <a:ext uri="{9D8B030D-6E8A-4147-A177-3AD203B41FA5}">
                      <a16:colId xmlns:a16="http://schemas.microsoft.com/office/drawing/2014/main" val="3931642367"/>
                    </a:ext>
                  </a:extLst>
                </a:gridCol>
                <a:gridCol w="1243692">
                  <a:extLst>
                    <a:ext uri="{9D8B030D-6E8A-4147-A177-3AD203B41FA5}">
                      <a16:colId xmlns:a16="http://schemas.microsoft.com/office/drawing/2014/main" val="1922308176"/>
                    </a:ext>
                  </a:extLst>
                </a:gridCol>
                <a:gridCol w="1243692">
                  <a:extLst>
                    <a:ext uri="{9D8B030D-6E8A-4147-A177-3AD203B41FA5}">
                      <a16:colId xmlns:a16="http://schemas.microsoft.com/office/drawing/2014/main" val="1160282433"/>
                    </a:ext>
                  </a:extLst>
                </a:gridCol>
                <a:gridCol w="1243692">
                  <a:extLst>
                    <a:ext uri="{9D8B030D-6E8A-4147-A177-3AD203B41FA5}">
                      <a16:colId xmlns:a16="http://schemas.microsoft.com/office/drawing/2014/main" val="1651848604"/>
                    </a:ext>
                  </a:extLst>
                </a:gridCol>
                <a:gridCol w="1243692">
                  <a:extLst>
                    <a:ext uri="{9D8B030D-6E8A-4147-A177-3AD203B41FA5}">
                      <a16:colId xmlns:a16="http://schemas.microsoft.com/office/drawing/2014/main" val="435172948"/>
                    </a:ext>
                  </a:extLst>
                </a:gridCol>
                <a:gridCol w="1243692">
                  <a:extLst>
                    <a:ext uri="{9D8B030D-6E8A-4147-A177-3AD203B41FA5}">
                      <a16:colId xmlns:a16="http://schemas.microsoft.com/office/drawing/2014/main" val="3914483055"/>
                    </a:ext>
                  </a:extLst>
                </a:gridCol>
                <a:gridCol w="1102418">
                  <a:extLst>
                    <a:ext uri="{9D8B030D-6E8A-4147-A177-3AD203B41FA5}">
                      <a16:colId xmlns:a16="http://schemas.microsoft.com/office/drawing/2014/main" val="1793989602"/>
                    </a:ext>
                  </a:extLst>
                </a:gridCol>
              </a:tblGrid>
              <a:tr h="355092">
                <a:tc rowSpan="2" gridSpan="2">
                  <a:txBody>
                    <a:bodyPr/>
                    <a:lstStyle/>
                    <a:p>
                      <a:pPr algn="ctr" fontAlgn="ctr"/>
                      <a:endParaRPr lang="en-US" sz="2300" b="1" i="0" u="none" strike="noStrike" dirty="0">
                        <a:solidFill>
                          <a:srgbClr val="FFFFFF"/>
                        </a:solidFill>
                        <a:effectLst/>
                        <a:latin typeface="Trebuchet MS" panose="020B060302020202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noFill/>
                  </a:tcPr>
                </a:tc>
                <a:tc rowSpan="2" hMerge="1">
                  <a:txBody>
                    <a:bodyPr/>
                    <a:lstStyle/>
                    <a:p>
                      <a:endParaRPr lang="en-US"/>
                    </a:p>
                  </a:txBody>
                  <a:tcPr/>
                </a:tc>
                <a:tc gridSpan="6">
                  <a:txBody>
                    <a:bodyPr/>
                    <a:lstStyle/>
                    <a:p>
                      <a:pPr algn="ctr" fontAlgn="ctr"/>
                      <a:r>
                        <a:rPr lang="en-US" sz="900" b="1" i="1" u="none" strike="noStrike" dirty="0">
                          <a:solidFill>
                            <a:srgbClr val="FFFFFF"/>
                          </a:solidFill>
                          <a:effectLst/>
                          <a:latin typeface="Trebuchet MS" panose="020B0603020202020204" pitchFamily="34" charset="0"/>
                        </a:rPr>
                        <a:t>  </a:t>
                      </a:r>
                      <a:r>
                        <a:rPr lang="en-US" sz="2000" b="1" i="0" u="none" strike="noStrike" dirty="0">
                          <a:solidFill>
                            <a:srgbClr val="FFFFFF"/>
                          </a:solidFill>
                          <a:effectLst/>
                          <a:latin typeface="Trebuchet MS" panose="020B0603020202020204" pitchFamily="34" charset="0"/>
                        </a:rPr>
                        <a:t>5-year iktva Action Plan Targets</a:t>
                      </a:r>
                      <a:r>
                        <a:rPr lang="en-US" sz="900" b="1" i="1" u="none" strike="noStrike" dirty="0">
                          <a:solidFill>
                            <a:srgbClr val="FFFFFF"/>
                          </a:solidFill>
                          <a:effectLst/>
                          <a:latin typeface="Trebuchet MS" panose="020B0603020202020204" pitchFamily="34" charset="0"/>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pPr algn="ctr" fontAlgn="ctr"/>
                      <a:endParaRPr lang="en-US" sz="900" b="1" i="1" u="none" strike="noStrike" dirty="0">
                        <a:solidFill>
                          <a:srgbClr val="FFFFFF"/>
                        </a:solidFill>
                        <a:effectLst/>
                        <a:latin typeface="Trebuchet MS" panose="020B0603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006DBB"/>
                    </a:solidFill>
                  </a:tcPr>
                </a:tc>
                <a:tc hMerge="1">
                  <a:txBody>
                    <a:bodyPr/>
                    <a:lstStyle/>
                    <a:p>
                      <a:pPr algn="l" fontAlgn="ctr"/>
                      <a:endParaRPr lang="en-US" sz="900" b="1" i="1" u="none" strike="noStrike" dirty="0">
                        <a:solidFill>
                          <a:srgbClr val="FFFFFF"/>
                        </a:solidFill>
                        <a:effectLst/>
                        <a:latin typeface="Trebuchet MS" panose="020B0603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006DBB"/>
                    </a:solidFill>
                  </a:tcPr>
                </a:tc>
                <a:tc hMerge="1">
                  <a:txBody>
                    <a:bodyPr/>
                    <a:lstStyle/>
                    <a:p>
                      <a:pPr algn="l" fontAlgn="ctr"/>
                      <a:endParaRPr lang="en-US" sz="900" b="1" i="1" u="none" strike="noStrike" dirty="0">
                        <a:solidFill>
                          <a:srgbClr val="FFFFFF"/>
                        </a:solidFill>
                        <a:effectLst/>
                        <a:latin typeface="Trebuchet MS" panose="020B0603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006DBB"/>
                    </a:solidFill>
                  </a:tcPr>
                </a:tc>
                <a:tc hMerge="1">
                  <a:txBody>
                    <a:bodyPr/>
                    <a:lstStyle/>
                    <a:p>
                      <a:pPr algn="l" fontAlgn="ctr"/>
                      <a:endParaRPr lang="en-US" sz="900" b="1" i="1" u="none" strike="noStrike" dirty="0">
                        <a:solidFill>
                          <a:srgbClr val="FFFFFF"/>
                        </a:solidFill>
                        <a:effectLst/>
                        <a:latin typeface="Trebuchet MS" panose="020B0603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006DBB"/>
                    </a:solidFill>
                  </a:tcPr>
                </a:tc>
                <a:tc hMerge="1">
                  <a:txBody>
                    <a:bodyPr/>
                    <a:lstStyle/>
                    <a:p>
                      <a:pPr algn="l" fontAlgn="ctr"/>
                      <a:endParaRPr lang="en-US" sz="900" b="1" i="1" u="none" strike="noStrike" dirty="0">
                        <a:solidFill>
                          <a:srgbClr val="FFFFFF"/>
                        </a:solidFill>
                        <a:effectLst/>
                        <a:latin typeface="Trebuchet MS" panose="020B0603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006DBB"/>
                    </a:solidFill>
                  </a:tcPr>
                </a:tc>
                <a:extLst>
                  <a:ext uri="{0D108BD9-81ED-4DB2-BD59-A6C34878D82A}">
                    <a16:rowId xmlns:a16="http://schemas.microsoft.com/office/drawing/2014/main" val="3502581502"/>
                  </a:ext>
                </a:extLst>
              </a:tr>
              <a:tr h="299567">
                <a:tc gridSpan="2" vMerge="1">
                  <a:txBody>
                    <a:bodyPr/>
                    <a:lstStyle/>
                    <a:p>
                      <a:endParaRPr lang="en-US"/>
                    </a:p>
                  </a:txBody>
                  <a:tcPr>
                    <a:lnT w="12700" cap="flat" cmpd="sng" algn="ctr">
                      <a:solidFill>
                        <a:schemeClr val="tx1"/>
                      </a:solidFill>
                      <a:prstDash val="solid"/>
                      <a:round/>
                      <a:headEnd type="none" w="med" len="med"/>
                      <a:tailEnd type="none" w="med" len="med"/>
                    </a:lnT>
                  </a:tcPr>
                </a:tc>
                <a:tc hMerge="1" vMerge="1">
                  <a:txBody>
                    <a:bodyPr/>
                    <a:lstStyle/>
                    <a:p>
                      <a:endParaRPr lang="en-US"/>
                    </a:p>
                  </a:txBody>
                  <a:tcPr/>
                </a:tc>
                <a:tc>
                  <a:txBody>
                    <a:bodyPr/>
                    <a:lstStyle/>
                    <a:p>
                      <a:pPr algn="ctr" fontAlgn="ctr"/>
                      <a:r>
                        <a:rPr lang="en-US" sz="1300" b="1" i="0" u="none" strike="noStrike" dirty="0">
                          <a:solidFill>
                            <a:schemeClr val="bg1"/>
                          </a:solidFill>
                          <a:effectLst/>
                          <a:latin typeface="Trebuchet MS" panose="020B0603020202020204" pitchFamily="34" charset="0"/>
                        </a:rPr>
                        <a:t>2025</a:t>
                      </a:r>
                    </a:p>
                  </a:txBody>
                  <a:tcPr marL="0" marR="0" marT="0" marB="0" anchor="ct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fontAlgn="ctr"/>
                      <a:r>
                        <a:rPr lang="en-US" sz="1300" b="1" i="0" u="none" strike="noStrike" dirty="0">
                          <a:solidFill>
                            <a:schemeClr val="bg1"/>
                          </a:solidFill>
                          <a:effectLst/>
                          <a:latin typeface="Trebuchet MS" panose="020B0603020202020204" pitchFamily="34" charset="0"/>
                        </a:rPr>
                        <a:t>2026</a:t>
                      </a:r>
                    </a:p>
                  </a:txBody>
                  <a:tcPr marL="0" marR="0" marT="0" marB="0" anchor="ctr">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300" b="1" i="0" u="none" strike="noStrike" dirty="0">
                          <a:solidFill>
                            <a:schemeClr val="bg1"/>
                          </a:solidFill>
                          <a:effectLst/>
                          <a:latin typeface="Trebuchet MS" panose="020B0603020202020204" pitchFamily="34" charset="0"/>
                        </a:rPr>
                        <a:t>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300" b="1" i="0" u="none" strike="noStrike" dirty="0">
                          <a:solidFill>
                            <a:schemeClr val="bg1"/>
                          </a:solidFill>
                          <a:effectLst/>
                          <a:latin typeface="Trebuchet MS" panose="020B0603020202020204" pitchFamily="34" charset="0"/>
                        </a:rPr>
                        <a:t>2028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300" b="1" i="0" u="none" strike="noStrike" dirty="0">
                          <a:solidFill>
                            <a:schemeClr val="bg1"/>
                          </a:solidFill>
                          <a:effectLst/>
                          <a:latin typeface="Trebuchet MS" panose="020B0603020202020204" pitchFamily="34" charset="0"/>
                        </a:rPr>
                        <a:t>2029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300" b="1" i="0" u="none" strike="noStrike" dirty="0">
                          <a:solidFill>
                            <a:schemeClr val="bg1"/>
                          </a:solidFill>
                          <a:effectLst/>
                          <a:latin typeface="Trebuchet MS" panose="020B0603020202020204" pitchFamily="34" charset="0"/>
                        </a:rPr>
                        <a:t>2030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668557162"/>
                  </a:ext>
                </a:extLst>
              </a:tr>
              <a:tr h="213055">
                <a:tc gridSpan="2">
                  <a:txBody>
                    <a:bodyPr/>
                    <a:lstStyle/>
                    <a:p>
                      <a:pPr marL="57150" indent="0" algn="l" fontAlgn="ctr"/>
                      <a:r>
                        <a:rPr lang="en-US" sz="1200" b="1" i="0" u="none" strike="noStrike" dirty="0">
                          <a:solidFill>
                            <a:srgbClr val="FFFFFF"/>
                          </a:solidFill>
                          <a:effectLst/>
                          <a:latin typeface="Trebuchet MS" panose="020B0603020202020204" pitchFamily="34" charset="0"/>
                        </a:rPr>
                        <a:t>CAT A - Localized Goods &amp; Services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pPr marL="457200" lvl="1" indent="0" algn="r" fontAlgn="ctr"/>
                      <a:endParaRPr lang="en-US" sz="1200" b="1" i="0" u="none" strike="noStrike" dirty="0">
                        <a:solidFill>
                          <a:srgbClr val="FFFFFF"/>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808080"/>
                    </a:solidFill>
                  </a:tcPr>
                </a:tc>
                <a:tc>
                  <a:txBody>
                    <a:bodyPr/>
                    <a:lstStyle/>
                    <a:p>
                      <a:pPr marL="0" algn="ctr" defTabSz="914400" rtl="0" eaLnBrk="1" fontAlgn="ctr" latinLnBrk="0" hangingPunct="1"/>
                      <a:r>
                        <a:rPr lang="en-US" sz="1200" b="1" i="0" u="none" strike="noStrike" kern="1200" dirty="0">
                          <a:solidFill>
                            <a:srgbClr val="000000"/>
                          </a:solidFill>
                          <a:effectLst/>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1200" b="1" i="0" u="none" strike="noStrike" kern="1200" dirty="0">
                          <a:solidFill>
                            <a:srgbClr val="000000"/>
                          </a:solidFill>
                          <a:effectLst/>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8059844"/>
                  </a:ext>
                </a:extLst>
              </a:tr>
              <a:tr h="210984">
                <a:tc>
                  <a:txBody>
                    <a:bodyPr/>
                    <a:lstStyle/>
                    <a:p>
                      <a:pPr algn="l" fontAlgn="ctr"/>
                      <a:endParaRPr lang="en-US" sz="5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endParaRPr lang="en-US" sz="5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en-US" sz="5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5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500" b="1" i="0" u="none" strike="noStrike">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5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500" b="1" i="0" u="none" strike="noStrike" dirty="0">
                        <a:solidFill>
                          <a:srgbClr val="FF0000"/>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5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4928379"/>
                  </a:ext>
                </a:extLst>
              </a:tr>
              <a:tr h="213055">
                <a:tc gridSpan="2">
                  <a:txBody>
                    <a:bodyPr/>
                    <a:lstStyle/>
                    <a:p>
                      <a:pPr marL="57150" indent="0" algn="l" fontAlgn="ctr"/>
                      <a:r>
                        <a:rPr lang="en-US" sz="1200" b="1" i="0" u="none" strike="noStrike" dirty="0">
                          <a:solidFill>
                            <a:srgbClr val="FFFFFF"/>
                          </a:solidFill>
                          <a:effectLst/>
                          <a:latin typeface="Trebuchet MS" panose="020B0603020202020204" pitchFamily="34" charset="0"/>
                        </a:rPr>
                        <a:t>CAT B - Saudi Compensation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pPr algn="r" fontAlgn="ctr"/>
                      <a:endParaRPr lang="en-US" sz="1200" b="1" i="0" u="none" strike="noStrike" dirty="0">
                        <a:solidFill>
                          <a:srgbClr val="FFFFFF"/>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1104275"/>
                  </a:ext>
                </a:extLst>
              </a:tr>
              <a:tr h="210984">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0000"/>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2010332"/>
                  </a:ext>
                </a:extLst>
              </a:tr>
              <a:tr h="213055">
                <a:tc gridSpan="2">
                  <a:txBody>
                    <a:bodyPr/>
                    <a:lstStyle/>
                    <a:p>
                      <a:pPr marL="57150" indent="0" algn="l" fontAlgn="ctr"/>
                      <a:r>
                        <a:rPr lang="en-US" sz="1200" b="1" i="0" u="none" strike="noStrike" dirty="0">
                          <a:solidFill>
                            <a:srgbClr val="FFFFFF"/>
                          </a:solidFill>
                          <a:effectLst/>
                          <a:latin typeface="Trebuchet MS" panose="020B0603020202020204" pitchFamily="34" charset="0"/>
                        </a:rPr>
                        <a:t>CAT C - Training &amp; Development of Saudis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pPr algn="r" fontAlgn="ctr"/>
                      <a:endParaRPr lang="en-US" sz="1200" b="1" i="0" u="none" strike="noStrike" dirty="0">
                        <a:solidFill>
                          <a:srgbClr val="FFFFFF"/>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1764180"/>
                  </a:ext>
                </a:extLst>
              </a:tr>
              <a:tr h="210984">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000000"/>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5544185"/>
                  </a:ext>
                </a:extLst>
              </a:tr>
              <a:tr h="213055">
                <a:tc gridSpan="2">
                  <a:txBody>
                    <a:bodyPr/>
                    <a:lstStyle/>
                    <a:p>
                      <a:pPr marL="57150" indent="0" algn="l" fontAlgn="ctr"/>
                      <a:r>
                        <a:rPr lang="en-US" sz="1200" b="1" i="0" u="none" strike="noStrike" dirty="0">
                          <a:solidFill>
                            <a:srgbClr val="FFFFFF"/>
                          </a:solidFill>
                          <a:effectLst/>
                          <a:latin typeface="Trebuchet MS" panose="020B0603020202020204" pitchFamily="34" charset="0"/>
                        </a:rPr>
                        <a:t>CAT D – Development of local Supplier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pPr algn="r" fontAlgn="ctr"/>
                      <a:endParaRPr lang="en-US" sz="1200" b="1" i="0" u="none" strike="noStrike" dirty="0">
                        <a:solidFill>
                          <a:srgbClr val="FFFFFF"/>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5839344"/>
                  </a:ext>
                </a:extLst>
              </a:tr>
              <a:tr h="210984">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000000"/>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3574177"/>
                  </a:ext>
                </a:extLst>
              </a:tr>
              <a:tr h="213055">
                <a:tc gridSpan="2">
                  <a:txBody>
                    <a:bodyPr/>
                    <a:lstStyle/>
                    <a:p>
                      <a:pPr marL="57150" indent="0" algn="l" fontAlgn="ctr"/>
                      <a:r>
                        <a:rPr lang="en-US" sz="1200" b="1" i="0" u="none" strike="noStrike" dirty="0">
                          <a:solidFill>
                            <a:srgbClr val="FFFFFF"/>
                          </a:solidFill>
                          <a:effectLst/>
                          <a:latin typeface="Trebuchet MS" panose="020B0603020202020204" pitchFamily="34" charset="0"/>
                        </a:rPr>
                        <a:t>CAT R - Local Research &amp; Development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pPr algn="r" fontAlgn="ctr"/>
                      <a:endParaRPr lang="en-US" sz="1200" b="1" i="0" u="none" strike="noStrike" dirty="0">
                        <a:solidFill>
                          <a:srgbClr val="FFFFFF"/>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0068251"/>
                  </a:ext>
                </a:extLst>
              </a:tr>
              <a:tr h="210984">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0000"/>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7875482"/>
                  </a:ext>
                </a:extLst>
              </a:tr>
              <a:tr h="213055">
                <a:tc gridSpan="2">
                  <a:txBody>
                    <a:bodyPr/>
                    <a:lstStyle/>
                    <a:p>
                      <a:pPr marL="57150" indent="0" algn="l" fontAlgn="ctr"/>
                      <a:r>
                        <a:rPr lang="en-US" sz="1200" b="1" i="0" u="none" strike="noStrike" dirty="0">
                          <a:solidFill>
                            <a:srgbClr val="FFFFFF"/>
                          </a:solidFill>
                          <a:effectLst/>
                          <a:latin typeface="Trebuchet MS" panose="020B0603020202020204" pitchFamily="34" charset="0"/>
                        </a:rPr>
                        <a:t>CAT I</a:t>
                      </a:r>
                      <a:r>
                        <a:rPr lang="en-US" sz="1200" b="1" i="0" u="none" strike="noStrike" baseline="0" dirty="0">
                          <a:solidFill>
                            <a:srgbClr val="FFFFFF"/>
                          </a:solidFill>
                          <a:effectLst/>
                          <a:latin typeface="Trebuchet MS" panose="020B0603020202020204" pitchFamily="34" charset="0"/>
                        </a:rPr>
                        <a:t> </a:t>
                      </a:r>
                      <a:r>
                        <a:rPr lang="en-US" sz="1200" b="1" i="0" u="none" strike="noStrike" dirty="0">
                          <a:solidFill>
                            <a:srgbClr val="FFFFFF"/>
                          </a:solidFill>
                          <a:effectLst/>
                          <a:latin typeface="Trebuchet MS" panose="020B0603020202020204" pitchFamily="34" charset="0"/>
                        </a:rPr>
                        <a:t>- Export Revenue Factor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pPr algn="r" fontAlgn="ctr"/>
                      <a:endParaRPr lang="en-US" sz="1200" b="1" i="0" u="none" strike="noStrike" dirty="0">
                        <a:solidFill>
                          <a:srgbClr val="FFFFFF"/>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6163611"/>
                  </a:ext>
                </a:extLst>
              </a:tr>
              <a:tr h="213055">
                <a:tc gridSpan="2">
                  <a:txBody>
                    <a:bodyPr/>
                    <a:lstStyle/>
                    <a:p>
                      <a:pPr marL="57150" marR="0" lvl="0" indent="0" algn="l" defTabSz="914400" rtl="0" eaLnBrk="1" fontAlgn="ctr" latinLnBrk="0" hangingPunct="1">
                        <a:lnSpc>
                          <a:spcPct val="100000"/>
                        </a:lnSpc>
                        <a:spcBef>
                          <a:spcPts val="0"/>
                        </a:spcBef>
                        <a:spcAft>
                          <a:spcPts val="0"/>
                        </a:spcAft>
                        <a:buClrTx/>
                        <a:buSzTx/>
                        <a:buFontTx/>
                        <a:buNone/>
                        <a:tabLst/>
                        <a:defRPr/>
                      </a:pPr>
                      <a:r>
                        <a:rPr lang="en-US" sz="1200" b="1" i="0" u="none" strike="noStrike" dirty="0">
                          <a:solidFill>
                            <a:srgbClr val="FFFFFF"/>
                          </a:solidFill>
                          <a:effectLst/>
                          <a:latin typeface="Trebuchet MS" panose="020B0603020202020204" pitchFamily="34" charset="0"/>
                        </a:rPr>
                        <a:t>          </a:t>
                      </a:r>
                      <a:r>
                        <a:rPr lang="en-US" sz="1200" b="1" i="0" u="none" strike="noStrike" baseline="0" dirty="0">
                          <a:solidFill>
                            <a:srgbClr val="FFFFFF"/>
                          </a:solidFill>
                          <a:effectLst/>
                          <a:latin typeface="Trebuchet MS" panose="020B0603020202020204" pitchFamily="34" charset="0"/>
                        </a:rPr>
                        <a:t> </a:t>
                      </a:r>
                      <a:r>
                        <a:rPr lang="en-US" sz="1200" b="1" i="0" u="none" strike="noStrike" dirty="0">
                          <a:solidFill>
                            <a:srgbClr val="FFFFFF"/>
                          </a:solidFill>
                          <a:effectLst/>
                          <a:latin typeface="Trebuchet MS" panose="020B0603020202020204" pitchFamily="34" charset="0"/>
                        </a:rPr>
                        <a:t>Environmental Social Governance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endParaRPr 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7537043"/>
                  </a:ext>
                </a:extLst>
              </a:tr>
              <a:tr h="213055">
                <a:tc gridSpan="2">
                  <a:txBody>
                    <a:bodyPr/>
                    <a:lstStyle/>
                    <a:p>
                      <a:pPr marL="57150" indent="0" algn="l" fontAlgn="ctr"/>
                      <a:r>
                        <a:rPr lang="en-US" sz="1200" b="1" i="0" u="none" strike="noStrike" dirty="0">
                          <a:solidFill>
                            <a:srgbClr val="FFFFFF"/>
                          </a:solidFill>
                          <a:effectLst/>
                          <a:latin typeface="Trebuchet MS" panose="020B0603020202020204" pitchFamily="34" charset="0"/>
                        </a:rPr>
                        <a:t>           Cybersecurity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endParaRPr 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8269236"/>
                  </a:ext>
                </a:extLst>
              </a:tr>
              <a:tr h="213055">
                <a:tc gridSpan="2">
                  <a:txBody>
                    <a:bodyPr/>
                    <a:lstStyle/>
                    <a:p>
                      <a:pPr marL="57150" indent="0" algn="l" fontAlgn="ctr"/>
                      <a:r>
                        <a:rPr lang="en-US" sz="1200" b="1" i="0" u="none" strike="noStrike" dirty="0">
                          <a:solidFill>
                            <a:srgbClr val="FFFFFF"/>
                          </a:solidFill>
                          <a:effectLst/>
                          <a:latin typeface="Trebuchet MS" panose="020B0603020202020204" pitchFamily="34" charset="0"/>
                        </a:rPr>
                        <a:t>           Regional Headquarters Program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8080"/>
                    </a:solidFill>
                  </a:tcPr>
                </a:tc>
                <a:tc hMerge="1">
                  <a:txBody>
                    <a:bodyPr/>
                    <a:lstStyle/>
                    <a:p>
                      <a:endParaRPr 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3092507"/>
                  </a:ext>
                </a:extLst>
              </a:tr>
              <a:tr h="213055">
                <a:tc>
                  <a:txBody>
                    <a:bodyPr/>
                    <a:lstStyle/>
                    <a:p>
                      <a:pPr algn="l" fontAlgn="ctr"/>
                      <a:endParaRPr lang="en-US" sz="10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000" b="1" i="0" u="none" strike="noStrike" dirty="0">
                        <a:solidFill>
                          <a:srgbClr val="FFFFFF"/>
                        </a:solidFill>
                        <a:effectLst/>
                        <a:latin typeface="Trebuchet MS" panose="020B060302020202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200" b="1" i="0" u="none" strike="noStrike" kern="1200" dirty="0">
                          <a:solidFill>
                            <a:srgbClr val="000000"/>
                          </a:solidFill>
                          <a:effectLst/>
                          <a:latin typeface="Trebuchet MS" panose="020B0603020202020204" pitchFamily="34" charset="0"/>
                          <a:ea typeface="+mn-ea"/>
                          <a:cs typeface="+mn-cs"/>
                        </a:rPr>
                        <a:t>0.0%</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0.0%</a:t>
                      </a:r>
                      <a:endPar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1200" b="1" i="0" u="none" strike="noStrike" kern="1200" dirty="0">
                          <a:solidFill>
                            <a:srgbClr val="000000"/>
                          </a:solidFill>
                          <a:effectLst/>
                          <a:latin typeface="Trebuchet MS" panose="020B0603020202020204" pitchFamily="34" charset="0"/>
                          <a:ea typeface="+mn-ea"/>
                          <a:cs typeface="+mn-cs"/>
                        </a:rPr>
                        <a:t>0.0%</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30981633"/>
                  </a:ext>
                </a:extLst>
              </a:tr>
              <a:tr h="402788">
                <a:tc gridSpan="2">
                  <a:txBody>
                    <a:bodyPr/>
                    <a:lstStyle/>
                    <a:p>
                      <a:pPr algn="ctr" fontAlgn="ctr"/>
                      <a:r>
                        <a:rPr lang="en-US" sz="1200" b="1" i="0" u="none" strike="noStrike" dirty="0">
                          <a:solidFill>
                            <a:schemeClr val="bg1"/>
                          </a:solidFill>
                          <a:effectLst/>
                          <a:latin typeface="Trebuchet MS" panose="020B0603020202020204" pitchFamily="34" charset="0"/>
                        </a:rPr>
                        <a:t> Total iktva (%)</a:t>
                      </a:r>
                    </a:p>
                  </a:txBody>
                  <a:tcPr marL="0" marR="0" marT="0"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1100" b="1" i="0" u="none" strike="noStrike">
                        <a:solidFill>
                          <a:srgbClr val="FFFFFF"/>
                        </a:solidFill>
                        <a:effectLst/>
                        <a:latin typeface="Trebuchet MS" panose="020B0603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0000"/>
                        </a:solidFill>
                        <a:effectLst/>
                        <a:latin typeface="Trebuchet MS" panose="020B0603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1100" b="1" i="0" u="none" strike="noStrike" dirty="0">
                        <a:solidFill>
                          <a:srgbClr val="FFFFFF"/>
                        </a:solidFill>
                        <a:effectLst/>
                        <a:latin typeface="Trebuchet MS" panose="020B0603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89502437"/>
                  </a:ext>
                </a:extLst>
              </a:tr>
              <a:tr h="402788">
                <a:tc gridSpan="2">
                  <a:txBody>
                    <a:bodyPr/>
                    <a:lstStyle/>
                    <a:p>
                      <a:pPr algn="ctr"/>
                      <a:r>
                        <a:rPr lang="en-US" sz="1200" b="1" i="0" u="none" strike="noStrike" kern="1200" dirty="0">
                          <a:solidFill>
                            <a:schemeClr val="bg1"/>
                          </a:solidFill>
                          <a:effectLst/>
                          <a:latin typeface="Trebuchet MS" panose="020B0603020202020204" pitchFamily="34" charset="0"/>
                          <a:ea typeface="+mn-ea"/>
                          <a:cs typeface="+mn-cs"/>
                        </a:rPr>
                        <a:t>Saudization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l" fontAlgn="ctr"/>
                      <a:endParaRPr lang="en-US" sz="1100" b="1" i="0" u="none" strike="noStrike" dirty="0">
                        <a:solidFill>
                          <a:srgbClr val="000000"/>
                        </a:solidFill>
                        <a:effectLst/>
                        <a:latin typeface="Trebuchet MS" panose="020B0603020202020204" pitchFamily="34" charset="0"/>
                      </a:endParaRPr>
                    </a:p>
                  </a:txBody>
                  <a:tcPr marL="0" marR="0" marT="0" marB="0"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0CECE"/>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57320680"/>
                  </a:ext>
                </a:extLst>
              </a:tr>
            </a:tbl>
          </a:graphicData>
        </a:graphic>
      </p:graphicFrame>
    </p:spTree>
    <p:extLst>
      <p:ext uri="{BB962C8B-B14F-4D97-AF65-F5344CB8AC3E}">
        <p14:creationId xmlns:p14="http://schemas.microsoft.com/office/powerpoint/2010/main" val="2427750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48848CA6-2E66-4C48-98CD-353FB6A30631}"/>
              </a:ext>
            </a:extLst>
          </p:cNvPr>
          <p:cNvSpPr>
            <a:spLocks noGrp="1"/>
          </p:cNvSpPr>
          <p:nvPr>
            <p:ph type="body" sz="quarter" idx="15"/>
          </p:nvPr>
        </p:nvSpPr>
        <p:spPr>
          <a:xfrm>
            <a:off x="223519" y="355980"/>
            <a:ext cx="6640906" cy="687072"/>
          </a:xfrm>
        </p:spPr>
        <p:txBody>
          <a:bodyPr/>
          <a:lstStyle/>
          <a:p>
            <a:r>
              <a:rPr lang="en-US" sz="1600" b="1" dirty="0"/>
              <a:t>Section (2):</a:t>
            </a:r>
          </a:p>
          <a:p>
            <a:r>
              <a:rPr lang="en-US" sz="1600" b="1" dirty="0"/>
              <a:t>iktva Current Year-to-date Actuals Submission (Company Level)</a:t>
            </a:r>
          </a:p>
        </p:txBody>
      </p:sp>
      <p:graphicFrame>
        <p:nvGraphicFramePr>
          <p:cNvPr id="7" name="Table 6">
            <a:extLst>
              <a:ext uri="{FF2B5EF4-FFF2-40B4-BE49-F238E27FC236}">
                <a16:creationId xmlns:a16="http://schemas.microsoft.com/office/drawing/2014/main" id="{B25B9967-8D96-45A9-8A02-825E8FA6A84C}"/>
              </a:ext>
            </a:extLst>
          </p:cNvPr>
          <p:cNvGraphicFramePr>
            <a:graphicFrameLocks noGrp="1"/>
          </p:cNvGraphicFramePr>
          <p:nvPr>
            <p:extLst>
              <p:ext uri="{D42A27DB-BD31-4B8C-83A1-F6EECF244321}">
                <p14:modId xmlns:p14="http://schemas.microsoft.com/office/powerpoint/2010/main" val="3008700040"/>
              </p:ext>
            </p:extLst>
          </p:nvPr>
        </p:nvGraphicFramePr>
        <p:xfrm>
          <a:off x="223519" y="1041033"/>
          <a:ext cx="7265852" cy="3797442"/>
        </p:xfrm>
        <a:graphic>
          <a:graphicData uri="http://schemas.openxmlformats.org/drawingml/2006/table">
            <a:tbl>
              <a:tblPr/>
              <a:tblGrid>
                <a:gridCol w="1560681">
                  <a:extLst>
                    <a:ext uri="{9D8B030D-6E8A-4147-A177-3AD203B41FA5}">
                      <a16:colId xmlns:a16="http://schemas.microsoft.com/office/drawing/2014/main" val="1591089446"/>
                    </a:ext>
                  </a:extLst>
                </a:gridCol>
                <a:gridCol w="1694681">
                  <a:extLst>
                    <a:ext uri="{9D8B030D-6E8A-4147-A177-3AD203B41FA5}">
                      <a16:colId xmlns:a16="http://schemas.microsoft.com/office/drawing/2014/main" val="3805872711"/>
                    </a:ext>
                  </a:extLst>
                </a:gridCol>
                <a:gridCol w="668415">
                  <a:extLst>
                    <a:ext uri="{9D8B030D-6E8A-4147-A177-3AD203B41FA5}">
                      <a16:colId xmlns:a16="http://schemas.microsoft.com/office/drawing/2014/main" val="4039439040"/>
                    </a:ext>
                  </a:extLst>
                </a:gridCol>
                <a:gridCol w="668415">
                  <a:extLst>
                    <a:ext uri="{9D8B030D-6E8A-4147-A177-3AD203B41FA5}">
                      <a16:colId xmlns:a16="http://schemas.microsoft.com/office/drawing/2014/main" val="2320992367"/>
                    </a:ext>
                  </a:extLst>
                </a:gridCol>
                <a:gridCol w="668415">
                  <a:extLst>
                    <a:ext uri="{9D8B030D-6E8A-4147-A177-3AD203B41FA5}">
                      <a16:colId xmlns:a16="http://schemas.microsoft.com/office/drawing/2014/main" val="685125797"/>
                    </a:ext>
                  </a:extLst>
                </a:gridCol>
                <a:gridCol w="668415">
                  <a:extLst>
                    <a:ext uri="{9D8B030D-6E8A-4147-A177-3AD203B41FA5}">
                      <a16:colId xmlns:a16="http://schemas.microsoft.com/office/drawing/2014/main" val="841536020"/>
                    </a:ext>
                  </a:extLst>
                </a:gridCol>
                <a:gridCol w="668415">
                  <a:extLst>
                    <a:ext uri="{9D8B030D-6E8A-4147-A177-3AD203B41FA5}">
                      <a16:colId xmlns:a16="http://schemas.microsoft.com/office/drawing/2014/main" val="1017887142"/>
                    </a:ext>
                  </a:extLst>
                </a:gridCol>
                <a:gridCol w="668415">
                  <a:extLst>
                    <a:ext uri="{9D8B030D-6E8A-4147-A177-3AD203B41FA5}">
                      <a16:colId xmlns:a16="http://schemas.microsoft.com/office/drawing/2014/main" val="1157747848"/>
                    </a:ext>
                  </a:extLst>
                </a:gridCol>
              </a:tblGrid>
              <a:tr h="139634">
                <a:tc>
                  <a:txBody>
                    <a:bodyPr/>
                    <a:lstStyle/>
                    <a:p>
                      <a:pPr algn="l" fontAlgn="b"/>
                      <a:r>
                        <a:rPr lang="en-US" sz="7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a:noFill/>
                    </a:lnB>
                    <a:noFill/>
                  </a:tcPr>
                </a:tc>
                <a:tc>
                  <a:txBody>
                    <a:bodyPr/>
                    <a:lstStyle/>
                    <a:p>
                      <a:pPr algn="l" fontAlgn="b"/>
                      <a:r>
                        <a:rPr lang="en-US" sz="7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a:noFill/>
                    </a:lnB>
                    <a:noFill/>
                  </a:tcPr>
                </a:tc>
                <a:tc>
                  <a:txBody>
                    <a:bodyPr/>
                    <a:lstStyle/>
                    <a:p>
                      <a:pPr algn="l" fontAlgn="b"/>
                      <a:endParaRPr lang="en-US" sz="700" b="0" i="0" u="none" strike="noStrike" dirty="0">
                        <a:solidFill>
                          <a:srgbClr val="000000"/>
                        </a:solidFill>
                        <a:effectLst/>
                        <a:latin typeface="Trebuchet MS" panose="020B0603020202020204" pitchFamily="34" charset="0"/>
                      </a:endParaRPr>
                    </a:p>
                  </a:txBody>
                  <a:tcPr marL="0" marR="0" marT="0" marB="0" anchor="b">
                    <a:lnL>
                      <a:noFill/>
                    </a:lnL>
                    <a:lnR>
                      <a:noFill/>
                    </a:lnR>
                    <a:lnT w="1270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7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7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7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7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7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3027401"/>
                  </a:ext>
                </a:extLst>
              </a:tr>
              <a:tr h="552137">
                <a:tc>
                  <a:txBody>
                    <a:bodyPr/>
                    <a:lstStyle/>
                    <a:p>
                      <a:pPr algn="l" fontAlgn="b"/>
                      <a:r>
                        <a:rPr lang="en-US" sz="1200" b="1" i="0" u="none" strike="noStrike" dirty="0">
                          <a:solidFill>
                            <a:srgbClr val="2F75B5"/>
                          </a:solidFill>
                          <a:effectLst/>
                          <a:latin typeface="Trebuchet MS" panose="020B0603020202020204" pitchFamily="34" charset="0"/>
                        </a:rPr>
                        <a:t> </a:t>
                      </a:r>
                    </a:p>
                  </a:txBody>
                  <a:tcPr marL="0" marR="0" marT="0" marB="0" anchor="b">
                    <a:lnL>
                      <a:noFill/>
                    </a:lnL>
                    <a:lnR>
                      <a:noFill/>
                    </a:lnR>
                    <a:lnT>
                      <a:noFill/>
                    </a:lnT>
                    <a:lnB>
                      <a:noFill/>
                    </a:lnB>
                    <a:noFill/>
                  </a:tcPr>
                </a:tc>
                <a:tc>
                  <a:txBody>
                    <a:bodyPr/>
                    <a:lstStyle/>
                    <a:p>
                      <a:pPr algn="l" fontAlgn="b"/>
                      <a:r>
                        <a:rPr lang="en-US" sz="1200" b="1" i="0" u="none" strike="noStrike" dirty="0">
                          <a:solidFill>
                            <a:srgbClr val="2F75B5"/>
                          </a:solidFill>
                          <a:effectLst/>
                          <a:latin typeface="Trebuchet MS" panose="020B0603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US" sz="1100" b="1" i="0" u="none" strike="noStrike" dirty="0">
                          <a:solidFill>
                            <a:srgbClr val="FFFFFF"/>
                          </a:solidFill>
                          <a:effectLst/>
                          <a:latin typeface="Trebuchet MS" panose="020B060302020202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2026 </a:t>
                      </a:r>
                    </a:p>
                    <a:p>
                      <a:pPr algn="ctr" fontAlgn="ctr"/>
                      <a:r>
                        <a:rPr lang="en-US" sz="1100" b="1" i="0" u="none" strike="noStrike" dirty="0">
                          <a:solidFill>
                            <a:srgbClr val="FFFFFF"/>
                          </a:solidFill>
                          <a:effectLst/>
                          <a:latin typeface="Trebuchet MS" panose="020B0603020202020204" pitchFamily="34" charset="0"/>
                        </a:rPr>
                        <a:t>Q1</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2026</a:t>
                      </a:r>
                      <a:br>
                        <a:rPr lang="en-US" sz="1100" b="1" i="0" u="none" strike="noStrike" dirty="0">
                          <a:solidFill>
                            <a:srgbClr val="FFFFFF"/>
                          </a:solidFill>
                          <a:effectLst/>
                          <a:latin typeface="Trebuchet MS" panose="020B0603020202020204" pitchFamily="34" charset="0"/>
                        </a:rPr>
                      </a:br>
                      <a:r>
                        <a:rPr lang="en-US" sz="1100" b="1" i="0" u="none" strike="noStrike" dirty="0">
                          <a:solidFill>
                            <a:srgbClr val="FFFFFF"/>
                          </a:solidFill>
                          <a:effectLst/>
                          <a:latin typeface="Trebuchet MS" panose="020B0603020202020204" pitchFamily="34" charset="0"/>
                        </a:rPr>
                        <a:t>Q2</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2026</a:t>
                      </a:r>
                      <a:br>
                        <a:rPr lang="en-US" sz="1100" b="1" i="0" u="none" strike="noStrike" dirty="0">
                          <a:solidFill>
                            <a:srgbClr val="FFFFFF"/>
                          </a:solidFill>
                          <a:effectLst/>
                          <a:latin typeface="Trebuchet MS" panose="020B0603020202020204" pitchFamily="34" charset="0"/>
                        </a:rPr>
                      </a:br>
                      <a:r>
                        <a:rPr lang="en-US" sz="1100" b="1" i="0" u="none" strike="noStrike" dirty="0">
                          <a:solidFill>
                            <a:srgbClr val="FFFFFF"/>
                          </a:solidFill>
                          <a:effectLst/>
                          <a:latin typeface="Trebuchet MS" panose="020B0603020202020204" pitchFamily="34" charset="0"/>
                        </a:rPr>
                        <a:t>Q3</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2026 </a:t>
                      </a:r>
                      <a:br>
                        <a:rPr lang="en-US" sz="1100" b="1" i="0" u="none" strike="noStrike" dirty="0">
                          <a:solidFill>
                            <a:srgbClr val="FFFFFF"/>
                          </a:solidFill>
                          <a:effectLst/>
                          <a:latin typeface="Trebuchet MS" panose="020B0603020202020204" pitchFamily="34" charset="0"/>
                        </a:rPr>
                      </a:br>
                      <a:r>
                        <a:rPr lang="en-US" sz="1100" b="1" i="0" u="none" strike="noStrike" dirty="0">
                          <a:solidFill>
                            <a:srgbClr val="FFFFFF"/>
                          </a:solidFill>
                          <a:effectLst/>
                          <a:latin typeface="Trebuchet MS" panose="020B0603020202020204" pitchFamily="34" charset="0"/>
                        </a:rPr>
                        <a:t>Q4 YE</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536012669"/>
                  </a:ext>
                </a:extLst>
              </a:tr>
              <a:tr h="86087">
                <a:tc>
                  <a:txBody>
                    <a:bodyPr/>
                    <a:lstStyle/>
                    <a:p>
                      <a:pPr algn="ctr" fontAlgn="b"/>
                      <a:r>
                        <a:rPr lang="en-US" sz="2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5E5"/>
                    </a:solidFill>
                  </a:tcPr>
                </a:tc>
                <a:tc>
                  <a:txBody>
                    <a:bodyPr/>
                    <a:lstStyle/>
                    <a:p>
                      <a:pPr algn="ctr" fontAlgn="b"/>
                      <a:r>
                        <a:rPr lang="en-US" sz="2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5E5"/>
                    </a:solidFill>
                  </a:tcPr>
                </a:tc>
                <a:tc>
                  <a:txBody>
                    <a:bodyPr/>
                    <a:lstStyle/>
                    <a:p>
                      <a:pPr algn="ctr" fontAlgn="b"/>
                      <a:endParaRPr lang="en-US" sz="200" b="0" i="0" u="none" strike="noStrike" dirty="0">
                        <a:solidFill>
                          <a:srgbClr val="000000"/>
                        </a:solidFill>
                        <a:effectLst/>
                        <a:latin typeface="Trebuchet MS" panose="020B0603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5E5"/>
                    </a:solidFill>
                  </a:tcPr>
                </a:tc>
                <a:tc>
                  <a:txBody>
                    <a:bodyPr/>
                    <a:lstStyle/>
                    <a:p>
                      <a:pPr algn="ctr" fontAlgn="b"/>
                      <a:r>
                        <a:rPr lang="en-US" sz="2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5E5"/>
                    </a:solidFill>
                  </a:tcPr>
                </a:tc>
                <a:tc>
                  <a:txBody>
                    <a:bodyPr/>
                    <a:lstStyle/>
                    <a:p>
                      <a:pPr algn="ctr" fontAlgn="b"/>
                      <a:r>
                        <a:rPr lang="en-US" sz="2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5E5"/>
                    </a:solidFill>
                  </a:tcPr>
                </a:tc>
                <a:tc>
                  <a:txBody>
                    <a:bodyPr/>
                    <a:lstStyle/>
                    <a:p>
                      <a:pPr algn="ctr" fontAlgn="b"/>
                      <a:r>
                        <a:rPr lang="en-US" sz="2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5E5"/>
                    </a:solidFill>
                  </a:tcPr>
                </a:tc>
                <a:tc>
                  <a:txBody>
                    <a:bodyPr/>
                    <a:lstStyle/>
                    <a:p>
                      <a:pPr algn="ctr" fontAlgn="b"/>
                      <a:r>
                        <a:rPr lang="en-US" sz="2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5E5"/>
                    </a:solidFill>
                  </a:tcPr>
                </a:tc>
                <a:tc>
                  <a:txBody>
                    <a:bodyPr/>
                    <a:lstStyle/>
                    <a:p>
                      <a:pPr algn="ctr" fontAlgn="b"/>
                      <a:r>
                        <a:rPr lang="en-US" sz="20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5E5"/>
                    </a:solidFill>
                  </a:tcPr>
                </a:tc>
                <a:extLst>
                  <a:ext uri="{0D108BD9-81ED-4DB2-BD59-A6C34878D82A}">
                    <a16:rowId xmlns:a16="http://schemas.microsoft.com/office/drawing/2014/main" val="2399620725"/>
                  </a:ext>
                </a:extLst>
              </a:tr>
              <a:tr h="253086">
                <a:tc gridSpan="2">
                  <a:txBody>
                    <a:bodyPr/>
                    <a:lstStyle/>
                    <a:p>
                      <a:pPr algn="l" fontAlgn="ctr"/>
                      <a:r>
                        <a:rPr lang="en-US" sz="1200" b="1" i="0" u="none" strike="noStrike" dirty="0">
                          <a:solidFill>
                            <a:schemeClr val="bg1"/>
                          </a:solidFill>
                          <a:effectLst/>
                          <a:latin typeface="Trebuchet MS" panose="020B0603020202020204" pitchFamily="34" charset="0"/>
                        </a:rPr>
                        <a:t>iktva target </a:t>
                      </a:r>
                      <a:r>
                        <a:rPr lang="en-US" sz="1100" b="0" i="0" u="none" strike="noStrike" dirty="0">
                          <a:solidFill>
                            <a:schemeClr val="bg1"/>
                          </a:solidFill>
                          <a:effectLst/>
                          <a:latin typeface="Trebuchet MS" panose="020B0603020202020204" pitchFamily="34" charset="0"/>
                        </a:rPr>
                        <a:t>(per 5-yr iktva Action Plan)</a:t>
                      </a:r>
                      <a:endParaRPr lang="en-US" sz="1200" b="0" i="0" u="none" strike="noStrike" dirty="0">
                        <a:solidFill>
                          <a:schemeClr val="bg1"/>
                        </a:solidFill>
                        <a:effectLst/>
                        <a:latin typeface="Trebuchet MS" panose="020B0603020202020204" pitchFamily="34" charset="0"/>
                      </a:endParaRPr>
                    </a:p>
                  </a:txBody>
                  <a:tcPr marL="144919"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hMerge="1">
                  <a:txBody>
                    <a:bodyPr/>
                    <a:lstStyle/>
                    <a:p>
                      <a:endParaRPr 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3068488753"/>
                  </a:ext>
                </a:extLst>
              </a:tr>
              <a:tr h="253086">
                <a:tc gridSpan="2">
                  <a:txBody>
                    <a:bodyPr/>
                    <a:lstStyle/>
                    <a:p>
                      <a:pPr algn="l" fontAlgn="ctr"/>
                      <a:r>
                        <a:rPr lang="en-US" sz="1200" b="1" i="0" u="none" strike="noStrike" dirty="0">
                          <a:solidFill>
                            <a:srgbClr val="FFFFFF"/>
                          </a:solidFill>
                          <a:effectLst/>
                          <a:latin typeface="Trebuchet MS" panose="020B0603020202020204" pitchFamily="34" charset="0"/>
                        </a:rPr>
                        <a:t>Total - Self-reported iktva </a:t>
                      </a:r>
                      <a:r>
                        <a:rPr lang="en-US" sz="1100" b="1" i="0" u="none" strike="noStrike" dirty="0">
                          <a:solidFill>
                            <a:srgbClr val="FFFFFF"/>
                          </a:solidFill>
                          <a:effectLst/>
                          <a:latin typeface="Trebuchet MS" panose="020B0603020202020204" pitchFamily="34" charset="0"/>
                        </a:rPr>
                        <a:t>(Actual %)</a:t>
                      </a:r>
                      <a:endParaRPr lang="en-US" sz="1200" b="1" i="0" u="none" strike="noStrike" dirty="0">
                        <a:solidFill>
                          <a:srgbClr val="FFFFFF"/>
                        </a:solidFill>
                        <a:effectLst/>
                        <a:latin typeface="Trebuchet MS" panose="020B0603020202020204" pitchFamily="34" charset="0"/>
                      </a:endParaRPr>
                    </a:p>
                  </a:txBody>
                  <a:tcPr marL="144919"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78358124"/>
                  </a:ext>
                </a:extLst>
              </a:tr>
              <a:tr h="279268">
                <a:tc gridSpan="2">
                  <a:txBody>
                    <a:bodyPr/>
                    <a:lstStyle/>
                    <a:p>
                      <a:pPr algn="l" fontAlgn="ctr"/>
                      <a:r>
                        <a:rPr lang="en-US" sz="1100" b="1" i="0" u="none" strike="noStrike" dirty="0">
                          <a:solidFill>
                            <a:schemeClr val="bg1"/>
                          </a:solidFill>
                          <a:effectLst/>
                          <a:latin typeface="Trebuchet MS" panose="020B0603020202020204" pitchFamily="34" charset="0"/>
                        </a:rPr>
                        <a:t>A </a:t>
                      </a:r>
                      <a:r>
                        <a:rPr lang="en-US" sz="1050" b="1" i="0" u="none" strike="noStrike" dirty="0">
                          <a:solidFill>
                            <a:schemeClr val="bg1"/>
                          </a:solidFill>
                          <a:effectLst/>
                          <a:latin typeface="Trebuchet MS" panose="020B0603020202020204" pitchFamily="34" charset="0"/>
                        </a:rPr>
                        <a:t>- Localized Goods and Services (%)</a:t>
                      </a:r>
                    </a:p>
                  </a:txBody>
                  <a:tcPr marL="217379"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1429709"/>
                  </a:ext>
                </a:extLst>
              </a:tr>
              <a:tr h="279268">
                <a:tc gridSpan="2">
                  <a:txBody>
                    <a:bodyPr/>
                    <a:lstStyle/>
                    <a:p>
                      <a:pPr algn="l" fontAlgn="ctr"/>
                      <a:r>
                        <a:rPr lang="en-US" sz="1100" b="1" i="0" u="none" strike="noStrike" dirty="0">
                          <a:solidFill>
                            <a:schemeClr val="bg1"/>
                          </a:solidFill>
                          <a:effectLst/>
                          <a:latin typeface="Trebuchet MS" panose="020B0603020202020204" pitchFamily="34" charset="0"/>
                        </a:rPr>
                        <a:t>B</a:t>
                      </a:r>
                      <a:r>
                        <a:rPr lang="en-US" sz="1050" b="1" i="0" u="none" strike="noStrike" dirty="0">
                          <a:solidFill>
                            <a:schemeClr val="bg1"/>
                          </a:solidFill>
                          <a:effectLst/>
                          <a:latin typeface="Trebuchet MS" panose="020B0603020202020204" pitchFamily="34" charset="0"/>
                        </a:rPr>
                        <a:t> - Saudi Compensation (%)</a:t>
                      </a:r>
                      <a:endParaRPr lang="en-US" sz="1100" b="1" i="0" u="none" strike="noStrike" dirty="0">
                        <a:solidFill>
                          <a:schemeClr val="bg1"/>
                        </a:solidFill>
                        <a:effectLst/>
                        <a:latin typeface="Trebuchet MS" panose="020B0603020202020204" pitchFamily="34" charset="0"/>
                      </a:endParaRPr>
                    </a:p>
                  </a:txBody>
                  <a:tcPr marL="217379"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1100141"/>
                  </a:ext>
                </a:extLst>
              </a:tr>
              <a:tr h="279268">
                <a:tc gridSpan="2">
                  <a:txBody>
                    <a:bodyPr/>
                    <a:lstStyle/>
                    <a:p>
                      <a:pPr algn="l" fontAlgn="ctr"/>
                      <a:r>
                        <a:rPr lang="en-US" sz="1100" b="1" i="0" u="none" strike="noStrike" dirty="0">
                          <a:solidFill>
                            <a:schemeClr val="bg1"/>
                          </a:solidFill>
                          <a:effectLst/>
                          <a:latin typeface="Trebuchet MS" panose="020B0603020202020204" pitchFamily="34" charset="0"/>
                        </a:rPr>
                        <a:t>C </a:t>
                      </a:r>
                      <a:r>
                        <a:rPr lang="en-US" sz="1050" b="1" i="0" u="none" strike="noStrike" dirty="0">
                          <a:solidFill>
                            <a:schemeClr val="bg1"/>
                          </a:solidFill>
                          <a:effectLst/>
                          <a:latin typeface="Trebuchet MS" panose="020B0603020202020204" pitchFamily="34" charset="0"/>
                        </a:rPr>
                        <a:t>- Training &amp; Development of Saudis (%)</a:t>
                      </a:r>
                      <a:endParaRPr lang="en-US" sz="1100" b="1" i="0" u="none" strike="noStrike" dirty="0">
                        <a:solidFill>
                          <a:schemeClr val="bg1"/>
                        </a:solidFill>
                        <a:effectLst/>
                        <a:latin typeface="Trebuchet MS" panose="020B0603020202020204" pitchFamily="34" charset="0"/>
                      </a:endParaRPr>
                    </a:p>
                  </a:txBody>
                  <a:tcPr marL="217379"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3207774"/>
                  </a:ext>
                </a:extLst>
              </a:tr>
              <a:tr h="279268">
                <a:tc gridSpan="2">
                  <a:txBody>
                    <a:bodyPr/>
                    <a:lstStyle/>
                    <a:p>
                      <a:pPr algn="l" fontAlgn="ctr"/>
                      <a:r>
                        <a:rPr lang="en-US" sz="1100" b="1" i="0" u="none" strike="noStrike" dirty="0">
                          <a:solidFill>
                            <a:schemeClr val="bg1"/>
                          </a:solidFill>
                          <a:effectLst/>
                          <a:latin typeface="Trebuchet MS" panose="020B0603020202020204" pitchFamily="34" charset="0"/>
                        </a:rPr>
                        <a:t>D</a:t>
                      </a:r>
                      <a:r>
                        <a:rPr lang="en-US" sz="1050" b="1" i="0" u="none" strike="noStrike" dirty="0">
                          <a:solidFill>
                            <a:schemeClr val="bg1"/>
                          </a:solidFill>
                          <a:effectLst/>
                          <a:latin typeface="Trebuchet MS" panose="020B0603020202020204" pitchFamily="34" charset="0"/>
                        </a:rPr>
                        <a:t> – Development of Local Suppliers (%)</a:t>
                      </a:r>
                      <a:endParaRPr lang="en-US" sz="1100" b="1" i="0" u="none" strike="noStrike" dirty="0">
                        <a:solidFill>
                          <a:schemeClr val="bg1"/>
                        </a:solidFill>
                        <a:effectLst/>
                        <a:latin typeface="Trebuchet MS" panose="020B0603020202020204" pitchFamily="34" charset="0"/>
                      </a:endParaRPr>
                    </a:p>
                  </a:txBody>
                  <a:tcPr marL="217379"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8801067"/>
                  </a:ext>
                </a:extLst>
              </a:tr>
              <a:tr h="279268">
                <a:tc gridSpan="2">
                  <a:txBody>
                    <a:bodyPr/>
                    <a:lstStyle/>
                    <a:p>
                      <a:pPr algn="l" fontAlgn="ctr"/>
                      <a:r>
                        <a:rPr lang="en-US" sz="1100" b="1" i="0" u="none" strike="noStrike" dirty="0">
                          <a:solidFill>
                            <a:schemeClr val="bg1"/>
                          </a:solidFill>
                          <a:effectLst/>
                          <a:latin typeface="Trebuchet MS" panose="020B0603020202020204" pitchFamily="34" charset="0"/>
                        </a:rPr>
                        <a:t>R</a:t>
                      </a:r>
                      <a:r>
                        <a:rPr lang="en-US" sz="1050" b="1" i="0" u="none" strike="noStrike" dirty="0">
                          <a:solidFill>
                            <a:schemeClr val="bg1"/>
                          </a:solidFill>
                          <a:effectLst/>
                          <a:latin typeface="Trebuchet MS" panose="020B0603020202020204" pitchFamily="34" charset="0"/>
                        </a:rPr>
                        <a:t> - Local Research &amp; Development (%)</a:t>
                      </a:r>
                      <a:endParaRPr lang="en-US" sz="1100" b="1" i="0" u="none" strike="noStrike" dirty="0">
                        <a:solidFill>
                          <a:schemeClr val="bg1"/>
                        </a:solidFill>
                        <a:effectLst/>
                        <a:latin typeface="Trebuchet MS" panose="020B0603020202020204" pitchFamily="34" charset="0"/>
                      </a:endParaRPr>
                    </a:p>
                  </a:txBody>
                  <a:tcPr marL="217379"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2058433"/>
                  </a:ext>
                </a:extLst>
              </a:tr>
              <a:tr h="279268">
                <a:tc gridSpan="2">
                  <a:txBody>
                    <a:bodyPr/>
                    <a:lstStyle/>
                    <a:p>
                      <a:pPr algn="l" fontAlgn="ctr"/>
                      <a:r>
                        <a:rPr lang="en-US" sz="1100" b="1" i="0" u="none" strike="noStrike" dirty="0">
                          <a:solidFill>
                            <a:schemeClr val="bg1"/>
                          </a:solidFill>
                          <a:effectLst/>
                          <a:latin typeface="Trebuchet MS" panose="020B0603020202020204" pitchFamily="34" charset="0"/>
                        </a:rPr>
                        <a:t>I</a:t>
                      </a:r>
                      <a:r>
                        <a:rPr lang="en-US" sz="1050" b="1" i="0" u="none" strike="noStrike" dirty="0">
                          <a:solidFill>
                            <a:schemeClr val="bg1"/>
                          </a:solidFill>
                          <a:effectLst/>
                          <a:latin typeface="Trebuchet MS" panose="020B0603020202020204" pitchFamily="34" charset="0"/>
                        </a:rPr>
                        <a:t> - Export Revenue Factor (%)</a:t>
                      </a:r>
                      <a:endParaRPr lang="en-US" sz="1100" b="1" i="0" u="none" strike="noStrike" dirty="0">
                        <a:solidFill>
                          <a:schemeClr val="bg1"/>
                        </a:solidFill>
                        <a:effectLst/>
                        <a:latin typeface="Trebuchet MS" panose="020B0603020202020204" pitchFamily="34" charset="0"/>
                      </a:endParaRPr>
                    </a:p>
                  </a:txBody>
                  <a:tcPr marL="217379"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6814807"/>
                  </a:ext>
                </a:extLst>
              </a:tr>
              <a:tr h="279268">
                <a:tc gridSpan="2">
                  <a:txBody>
                    <a:bodyPr/>
                    <a:lstStyle/>
                    <a:p>
                      <a:pPr marL="57150" marR="0" lvl="0" indent="0" algn="l" defTabSz="914400" rtl="0" eaLnBrk="1" fontAlgn="ctr" latinLnBrk="0" hangingPunct="1">
                        <a:lnSpc>
                          <a:spcPct val="100000"/>
                        </a:lnSpc>
                        <a:spcBef>
                          <a:spcPts val="0"/>
                        </a:spcBef>
                        <a:spcAft>
                          <a:spcPts val="0"/>
                        </a:spcAft>
                        <a:buClrTx/>
                        <a:buSzTx/>
                        <a:buFontTx/>
                        <a:buNone/>
                        <a:tabLst/>
                        <a:defRPr/>
                      </a:pPr>
                      <a:r>
                        <a:rPr lang="en-US" sz="1050" b="1" i="0" u="none" strike="noStrike" kern="1200" dirty="0">
                          <a:solidFill>
                            <a:schemeClr val="bg1"/>
                          </a:solidFill>
                          <a:effectLst/>
                          <a:latin typeface="Trebuchet MS" panose="020B0603020202020204" pitchFamily="34" charset="0"/>
                          <a:ea typeface="+mn-ea"/>
                          <a:cs typeface="+mn-cs"/>
                        </a:rPr>
                        <a:t>        Environmental Social Governance %</a:t>
                      </a:r>
                    </a:p>
                  </a:txBody>
                  <a:tcPr marL="0"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2177630"/>
                  </a:ext>
                </a:extLst>
              </a:tr>
              <a:tr h="279268">
                <a:tc gridSpan="2">
                  <a:txBody>
                    <a:bodyPr/>
                    <a:lstStyle/>
                    <a:p>
                      <a:pPr marL="57150" indent="0" algn="l" fontAlgn="ctr"/>
                      <a:r>
                        <a:rPr lang="en-US" sz="1050" b="1" i="0" u="none" strike="noStrike" kern="1200" dirty="0">
                          <a:solidFill>
                            <a:schemeClr val="bg1"/>
                          </a:solidFill>
                          <a:effectLst/>
                          <a:latin typeface="Trebuchet MS" panose="020B0603020202020204" pitchFamily="34" charset="0"/>
                          <a:ea typeface="+mn-ea"/>
                          <a:cs typeface="+mn-cs"/>
                        </a:rPr>
                        <a:t>       </a:t>
                      </a:r>
                      <a:r>
                        <a:rPr lang="en-US" sz="1050" b="1" i="0" u="none" strike="noStrike" kern="1200" baseline="0" dirty="0">
                          <a:solidFill>
                            <a:schemeClr val="bg1"/>
                          </a:solidFill>
                          <a:effectLst/>
                          <a:latin typeface="Trebuchet MS" panose="020B0603020202020204" pitchFamily="34" charset="0"/>
                          <a:ea typeface="+mn-ea"/>
                          <a:cs typeface="+mn-cs"/>
                        </a:rPr>
                        <a:t> </a:t>
                      </a:r>
                      <a:r>
                        <a:rPr lang="en-US" sz="1050" b="1" i="0" u="none" strike="noStrike" kern="1200" dirty="0">
                          <a:solidFill>
                            <a:schemeClr val="bg1"/>
                          </a:solidFill>
                          <a:effectLst/>
                          <a:latin typeface="Trebuchet MS" panose="020B0603020202020204" pitchFamily="34" charset="0"/>
                          <a:ea typeface="+mn-ea"/>
                          <a:cs typeface="+mn-cs"/>
                        </a:rPr>
                        <a:t>Cybersecurity %</a:t>
                      </a:r>
                    </a:p>
                  </a:txBody>
                  <a:tcPr marL="0"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2379150"/>
                  </a:ext>
                </a:extLst>
              </a:tr>
              <a:tr h="279268">
                <a:tc gridSpan="2">
                  <a:txBody>
                    <a:bodyPr/>
                    <a:lstStyle/>
                    <a:p>
                      <a:pPr marL="57150" indent="0" algn="l" fontAlgn="ctr"/>
                      <a:r>
                        <a:rPr lang="en-US" sz="1050" b="1" i="0" u="none" strike="noStrike" kern="1200" dirty="0">
                          <a:solidFill>
                            <a:schemeClr val="bg1"/>
                          </a:solidFill>
                          <a:effectLst/>
                          <a:latin typeface="Trebuchet MS" panose="020B0603020202020204" pitchFamily="34" charset="0"/>
                          <a:ea typeface="+mn-ea"/>
                          <a:cs typeface="+mn-cs"/>
                        </a:rPr>
                        <a:t>        Regional Headquarters Program %</a:t>
                      </a:r>
                    </a:p>
                  </a:txBody>
                  <a:tcPr marL="0" marR="0" marT="0" marB="0" anchor="ctr">
                    <a:lnL w="1270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0939474"/>
                  </a:ext>
                </a:extLst>
              </a:tr>
            </a:tbl>
          </a:graphicData>
        </a:graphic>
      </p:graphicFrame>
      <p:sp>
        <p:nvSpPr>
          <p:cNvPr id="8" name="TextBox 7">
            <a:extLst>
              <a:ext uri="{FF2B5EF4-FFF2-40B4-BE49-F238E27FC236}">
                <a16:creationId xmlns:a16="http://schemas.microsoft.com/office/drawing/2014/main" id="{81E8D60F-0E5A-4418-9AFD-DA9C7899F2BE}"/>
              </a:ext>
            </a:extLst>
          </p:cNvPr>
          <p:cNvSpPr txBox="1"/>
          <p:nvPr/>
        </p:nvSpPr>
        <p:spPr>
          <a:xfrm>
            <a:off x="223519" y="4838473"/>
            <a:ext cx="5992716" cy="253916"/>
          </a:xfrm>
          <a:prstGeom prst="rect">
            <a:avLst/>
          </a:prstGeom>
          <a:noFill/>
        </p:spPr>
        <p:txBody>
          <a:bodyPr wrap="square" rtlCol="0">
            <a:spAutoFit/>
          </a:bodyPr>
          <a:lstStyle/>
          <a:p>
            <a:r>
              <a:rPr lang="en-US" sz="1050" i="1" dirty="0">
                <a:latin typeface="Trebuchet MS" panose="020B0603020202020204" pitchFamily="34" charset="0"/>
              </a:rPr>
              <a:t>Note: Provide your consolidated, </a:t>
            </a:r>
            <a:r>
              <a:rPr lang="en-US" sz="1050" b="1" i="1" dirty="0">
                <a:latin typeface="Trebuchet MS" panose="020B0603020202020204" pitchFamily="34" charset="0"/>
              </a:rPr>
              <a:t>Company level iktva target and actuals </a:t>
            </a:r>
            <a:r>
              <a:rPr lang="en-US" sz="1050" i="1" dirty="0">
                <a:latin typeface="Trebuchet MS" panose="020B0603020202020204" pitchFamily="34" charset="0"/>
              </a:rPr>
              <a:t>(</a:t>
            </a:r>
            <a:r>
              <a:rPr lang="en-US" sz="1050" i="1" u="sng" dirty="0">
                <a:latin typeface="Trebuchet MS" panose="020B0603020202020204" pitchFamily="34" charset="0"/>
              </a:rPr>
              <a:t>not</a:t>
            </a:r>
            <a:r>
              <a:rPr lang="en-US" sz="1050" i="1" dirty="0">
                <a:latin typeface="Trebuchet MS" panose="020B0603020202020204" pitchFamily="34" charset="0"/>
              </a:rPr>
              <a:t> contract level)</a:t>
            </a:r>
          </a:p>
        </p:txBody>
      </p:sp>
      <p:graphicFrame>
        <p:nvGraphicFramePr>
          <p:cNvPr id="9" name="Table 8">
            <a:extLst>
              <a:ext uri="{FF2B5EF4-FFF2-40B4-BE49-F238E27FC236}">
                <a16:creationId xmlns:a16="http://schemas.microsoft.com/office/drawing/2014/main" id="{6D8496A9-9405-4357-8976-04ADF31F82A1}"/>
              </a:ext>
            </a:extLst>
          </p:cNvPr>
          <p:cNvGraphicFramePr>
            <a:graphicFrameLocks noGrp="1"/>
          </p:cNvGraphicFramePr>
          <p:nvPr>
            <p:extLst>
              <p:ext uri="{D42A27DB-BD31-4B8C-83A1-F6EECF244321}">
                <p14:modId xmlns:p14="http://schemas.microsoft.com/office/powerpoint/2010/main" val="1566341341"/>
              </p:ext>
            </p:extLst>
          </p:nvPr>
        </p:nvGraphicFramePr>
        <p:xfrm>
          <a:off x="223519" y="5092389"/>
          <a:ext cx="7265852" cy="1247103"/>
        </p:xfrm>
        <a:graphic>
          <a:graphicData uri="http://schemas.openxmlformats.org/drawingml/2006/table">
            <a:tbl>
              <a:tblPr firstRow="1" bandRow="1">
                <a:tableStyleId>{5C22544A-7EE6-4342-B048-85BDC9FD1C3A}</a:tableStyleId>
              </a:tblPr>
              <a:tblGrid>
                <a:gridCol w="7265852">
                  <a:extLst>
                    <a:ext uri="{9D8B030D-6E8A-4147-A177-3AD203B41FA5}">
                      <a16:colId xmlns:a16="http://schemas.microsoft.com/office/drawing/2014/main" val="3300413387"/>
                    </a:ext>
                  </a:extLst>
                </a:gridCol>
              </a:tblGrid>
              <a:tr h="273046">
                <a:tc>
                  <a:txBody>
                    <a:bodyPr/>
                    <a:lstStyle/>
                    <a:p>
                      <a:pPr algn="ctr"/>
                      <a:r>
                        <a:rPr lang="en-US" sz="1400" dirty="0">
                          <a:latin typeface="Trebuchet MS" panose="020B0603020202020204" pitchFamily="34" charset="0"/>
                        </a:rPr>
                        <a:t>Variance Explanation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47760889"/>
                  </a:ext>
                </a:extLst>
              </a:tr>
              <a:tr h="942303">
                <a:tc>
                  <a:txBody>
                    <a:bodyPr/>
                    <a:lstStyle/>
                    <a:p>
                      <a:pPr marL="171450" indent="-171450">
                        <a:buFont typeface="Arial" panose="020B0604020202020204" pitchFamily="34" charset="0"/>
                        <a:buChar char="•"/>
                      </a:pPr>
                      <a:r>
                        <a:rPr lang="en-US" sz="1000" b="1" i="1" dirty="0">
                          <a:solidFill>
                            <a:srgbClr val="000000"/>
                          </a:solidFill>
                          <a:highlight>
                            <a:srgbClr val="00FF00"/>
                          </a:highlight>
                          <a:latin typeface="Trebuchet MS" panose="020B0603020202020204" pitchFamily="34" charset="0"/>
                        </a:rPr>
                        <a:t>Critical section, must be completed</a:t>
                      </a:r>
                    </a:p>
                    <a:p>
                      <a:pPr marL="171450" indent="-171450">
                        <a:buFont typeface="Arial" panose="020B0604020202020204" pitchFamily="34" charset="0"/>
                        <a:buChar char="•"/>
                      </a:pPr>
                      <a:r>
                        <a:rPr lang="en-US" sz="1000" i="1" dirty="0">
                          <a:solidFill>
                            <a:srgbClr val="000000"/>
                          </a:solidFill>
                          <a:latin typeface="Trebuchet MS" panose="020B0603020202020204" pitchFamily="34" charset="0"/>
                        </a:rPr>
                        <a:t>Explain the main reason(s) for your reported total year-to-date iktva score, addressing variances to the iktva target. Include actions you are taking to address any gaps.</a:t>
                      </a:r>
                    </a:p>
                    <a:p>
                      <a:pPr marL="171450" indent="-171450">
                        <a:buFont typeface="Arial" panose="020B0604020202020204" pitchFamily="34" charset="0"/>
                        <a:buChar char="•"/>
                      </a:pPr>
                      <a:r>
                        <a:rPr lang="en-US" sz="1000" i="1" dirty="0">
                          <a:solidFill>
                            <a:srgbClr val="000000"/>
                          </a:solidFill>
                          <a:latin typeface="Trebuchet MS" panose="020B0603020202020204" pitchFamily="34" charset="0"/>
                        </a:rPr>
                        <a:t>Address specific components as required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4436314"/>
                  </a:ext>
                </a:extLst>
              </a:tr>
            </a:tbl>
          </a:graphicData>
        </a:graphic>
      </p:graphicFrame>
      <p:sp>
        <p:nvSpPr>
          <p:cNvPr id="11" name="TextBox 10">
            <a:extLst>
              <a:ext uri="{FF2B5EF4-FFF2-40B4-BE49-F238E27FC236}">
                <a16:creationId xmlns:a16="http://schemas.microsoft.com/office/drawing/2014/main" id="{DD61EBE0-A96E-4F66-9B53-63F43C1CAD51}"/>
              </a:ext>
            </a:extLst>
          </p:cNvPr>
          <p:cNvSpPr txBox="1"/>
          <p:nvPr/>
        </p:nvSpPr>
        <p:spPr>
          <a:xfrm>
            <a:off x="7759337" y="702479"/>
            <a:ext cx="4209144" cy="338554"/>
          </a:xfrm>
          <a:prstGeom prst="rect">
            <a:avLst/>
          </a:prstGeom>
          <a:noFill/>
        </p:spPr>
        <p:txBody>
          <a:bodyPr wrap="square" rtlCol="0">
            <a:spAutoFit/>
          </a:bodyPr>
          <a:lstStyle/>
          <a:p>
            <a:r>
              <a:rPr lang="en-US" sz="1600" b="1" dirty="0">
                <a:solidFill>
                  <a:srgbClr val="303131"/>
                </a:solidFill>
                <a:latin typeface="Trebuchet MS" panose="020B0603020202020204" pitchFamily="34" charset="0"/>
              </a:rPr>
              <a:t>Local Content (LCGPA) Score</a:t>
            </a:r>
          </a:p>
        </p:txBody>
      </p:sp>
      <p:graphicFrame>
        <p:nvGraphicFramePr>
          <p:cNvPr id="12" name="Table 11">
            <a:extLst>
              <a:ext uri="{FF2B5EF4-FFF2-40B4-BE49-F238E27FC236}">
                <a16:creationId xmlns:a16="http://schemas.microsoft.com/office/drawing/2014/main" id="{1A89FFD9-75F9-4E4D-84A8-2AB652586473}"/>
              </a:ext>
            </a:extLst>
          </p:cNvPr>
          <p:cNvGraphicFramePr>
            <a:graphicFrameLocks noGrp="1"/>
          </p:cNvGraphicFramePr>
          <p:nvPr>
            <p:extLst>
              <p:ext uri="{D42A27DB-BD31-4B8C-83A1-F6EECF244321}">
                <p14:modId xmlns:p14="http://schemas.microsoft.com/office/powerpoint/2010/main" val="3399462879"/>
              </p:ext>
            </p:extLst>
          </p:nvPr>
        </p:nvGraphicFramePr>
        <p:xfrm>
          <a:off x="7759337" y="1203768"/>
          <a:ext cx="4127862" cy="2682130"/>
        </p:xfrm>
        <a:graphic>
          <a:graphicData uri="http://schemas.openxmlformats.org/drawingml/2006/table">
            <a:tbl>
              <a:tblPr/>
              <a:tblGrid>
                <a:gridCol w="2398304">
                  <a:extLst>
                    <a:ext uri="{9D8B030D-6E8A-4147-A177-3AD203B41FA5}">
                      <a16:colId xmlns:a16="http://schemas.microsoft.com/office/drawing/2014/main" val="489953748"/>
                    </a:ext>
                  </a:extLst>
                </a:gridCol>
                <a:gridCol w="864779">
                  <a:extLst>
                    <a:ext uri="{9D8B030D-6E8A-4147-A177-3AD203B41FA5}">
                      <a16:colId xmlns:a16="http://schemas.microsoft.com/office/drawing/2014/main" val="3729984973"/>
                    </a:ext>
                  </a:extLst>
                </a:gridCol>
                <a:gridCol w="864779">
                  <a:extLst>
                    <a:ext uri="{9D8B030D-6E8A-4147-A177-3AD203B41FA5}">
                      <a16:colId xmlns:a16="http://schemas.microsoft.com/office/drawing/2014/main" val="1279679890"/>
                    </a:ext>
                  </a:extLst>
                </a:gridCol>
              </a:tblGrid>
              <a:tr h="515339">
                <a:tc>
                  <a:txBody>
                    <a:bodyPr/>
                    <a:lstStyle/>
                    <a:p>
                      <a:pPr lvl="1" algn="r" fontAlgn="b"/>
                      <a:r>
                        <a:rPr lang="en-US" sz="1200" b="1" i="0" u="none" strike="noStrike" dirty="0">
                          <a:solidFill>
                            <a:srgbClr val="2F75B5"/>
                          </a:solidFill>
                          <a:effectLst/>
                          <a:latin typeface="Trebuchet MS" panose="020B0603020202020204" pitchFamily="34" charset="0"/>
                        </a:rPr>
                        <a:t> </a:t>
                      </a:r>
                    </a:p>
                    <a:p>
                      <a:pPr lvl="1" algn="r" fontAlgn="b"/>
                      <a:r>
                        <a:rPr lang="en-US" sz="1200" b="1" i="1" u="none" strike="noStrike" dirty="0">
                          <a:solidFill>
                            <a:srgbClr val="000000"/>
                          </a:solidFill>
                          <a:effectLst/>
                          <a:latin typeface="Trebuchet MS" panose="020B0603020202020204" pitchFamily="34" charset="0"/>
                        </a:rPr>
                        <a:t>LCGPA Score </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noFill/>
                  </a:tcPr>
                </a:tc>
                <a:tc>
                  <a:txBody>
                    <a:bodyPr/>
                    <a:lstStyle/>
                    <a:p>
                      <a:pPr algn="ctr" fontAlgn="ctr"/>
                      <a:r>
                        <a:rPr lang="en-US" sz="1100" b="1" i="0" u="none" strike="noStrike" dirty="0">
                          <a:solidFill>
                            <a:srgbClr val="FFFFFF"/>
                          </a:solidFill>
                          <a:effectLst/>
                          <a:latin typeface="Trebuchet MS" panose="020B060302020202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2024</a:t>
                      </a:r>
                    </a:p>
                  </a:txBody>
                  <a:tcPr marL="0" marR="0" marT="0" marB="0" anchor="ctr">
                    <a:lnL w="635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376106447"/>
                  </a:ext>
                </a:extLst>
              </a:tr>
              <a:tr h="63395">
                <a:tc>
                  <a:txBody>
                    <a:bodyPr/>
                    <a:lstStyle/>
                    <a:p>
                      <a:pPr lvl="1" algn="r" fontAlgn="b"/>
                      <a:endParaRPr lang="en-US" sz="100" b="1" i="1" u="none" strike="noStrike" dirty="0">
                        <a:solidFill>
                          <a:srgbClr val="000000"/>
                        </a:solidFill>
                        <a:effectLst/>
                        <a:latin typeface="Trebuchet MS" panose="020B060302020202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00" b="1" i="0" u="none" strike="noStrike" dirty="0">
                        <a:solidFill>
                          <a:srgbClr val="FFFFFF"/>
                        </a:solidFill>
                        <a:effectLst/>
                        <a:latin typeface="Trebuchet MS" panose="020B0603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00" b="1" i="0" u="none" strike="noStrike" dirty="0">
                        <a:solidFill>
                          <a:srgbClr val="FFFFFF"/>
                        </a:solidFill>
                        <a:effectLst/>
                        <a:latin typeface="Trebuchet MS" panose="020B0603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6862999"/>
                  </a:ext>
                </a:extLst>
              </a:tr>
              <a:tr h="350566">
                <a:tc>
                  <a:txBody>
                    <a:bodyPr/>
                    <a:lstStyle/>
                    <a:p>
                      <a:pPr algn="l" fontAlgn="ctr"/>
                      <a:r>
                        <a:rPr lang="en-US" sz="1100" b="1" i="0" u="none" strike="noStrike" dirty="0">
                          <a:solidFill>
                            <a:srgbClr val="FFFFFF"/>
                          </a:solidFill>
                          <a:effectLst/>
                          <a:latin typeface="Trebuchet MS" panose="020B0603020202020204" pitchFamily="34" charset="0"/>
                        </a:rPr>
                        <a:t>Consolidated Company  %</a:t>
                      </a:r>
                      <a:endParaRPr lang="en-US" sz="1100" b="0" i="0" u="none" strike="noStrike" dirty="0">
                        <a:solidFill>
                          <a:srgbClr val="FFFFFF"/>
                        </a:solidFill>
                        <a:effectLst/>
                        <a:latin typeface="Trebuchet MS" panose="020B0603020202020204" pitchFamily="34" charset="0"/>
                      </a:endParaRPr>
                    </a:p>
                  </a:txBody>
                  <a:tcPr marL="144919"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621665048"/>
                  </a:ext>
                </a:extLst>
              </a:tr>
              <a:tr h="350566">
                <a:tc>
                  <a:txBody>
                    <a:bodyPr/>
                    <a:lstStyle/>
                    <a:p>
                      <a:pPr algn="l" fontAlgn="ctr"/>
                      <a:r>
                        <a:rPr lang="en-US" sz="1100" b="1" i="0" u="none" strike="noStrike" dirty="0">
                          <a:solidFill>
                            <a:srgbClr val="000000"/>
                          </a:solidFill>
                          <a:effectLst/>
                          <a:latin typeface="Trebuchet MS" panose="020B0603020202020204" pitchFamily="34" charset="0"/>
                        </a:rPr>
                        <a:t>Commercial Reg (CR) #1</a:t>
                      </a:r>
                      <a:endParaRPr lang="en-US" sz="1100" b="0" i="0" u="none" strike="noStrike" dirty="0">
                        <a:solidFill>
                          <a:srgbClr val="000000"/>
                        </a:solidFill>
                        <a:effectLst/>
                        <a:latin typeface="Trebuchet MS" panose="020B0603020202020204" pitchFamily="34" charset="0"/>
                      </a:endParaRPr>
                    </a:p>
                  </a:txBody>
                  <a:tcPr marL="144919"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4438134"/>
                  </a:ext>
                </a:extLst>
              </a:tr>
              <a:tr h="350566">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100" b="1" i="0" u="none" strike="noStrike" dirty="0">
                          <a:solidFill>
                            <a:srgbClr val="000000"/>
                          </a:solidFill>
                          <a:effectLst/>
                          <a:latin typeface="Trebuchet MS" panose="020B0603020202020204" pitchFamily="34" charset="0"/>
                        </a:rPr>
                        <a:t>Commercial Reg (CR) #2</a:t>
                      </a:r>
                      <a:endParaRPr lang="en-US" sz="1100" b="0" i="0" u="none" strike="noStrike" dirty="0">
                        <a:solidFill>
                          <a:srgbClr val="000000"/>
                        </a:solidFill>
                        <a:effectLst/>
                        <a:latin typeface="Trebuchet MS" panose="020B0603020202020204" pitchFamily="34" charset="0"/>
                      </a:endParaRPr>
                    </a:p>
                  </a:txBody>
                  <a:tcPr marL="144919"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3508916"/>
                  </a:ext>
                </a:extLst>
              </a:tr>
              <a:tr h="350566">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100" b="1" i="0" u="none" strike="noStrike" dirty="0">
                          <a:solidFill>
                            <a:srgbClr val="000000"/>
                          </a:solidFill>
                          <a:effectLst/>
                          <a:latin typeface="Trebuchet MS" panose="020B0603020202020204" pitchFamily="34" charset="0"/>
                        </a:rPr>
                        <a:t>Commercial Reg (CR) #3</a:t>
                      </a:r>
                      <a:endParaRPr lang="en-US" sz="1100" b="0" i="0" u="none" strike="noStrike" dirty="0">
                        <a:solidFill>
                          <a:srgbClr val="000000"/>
                        </a:solidFill>
                        <a:effectLst/>
                        <a:latin typeface="Trebuchet MS" panose="020B0603020202020204" pitchFamily="34" charset="0"/>
                      </a:endParaRPr>
                    </a:p>
                  </a:txBody>
                  <a:tcPr marL="144919"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431996"/>
                  </a:ext>
                </a:extLst>
              </a:tr>
              <a:tr h="350566">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100" b="1" i="0" u="none" strike="noStrike" dirty="0">
                          <a:solidFill>
                            <a:srgbClr val="000000"/>
                          </a:solidFill>
                          <a:effectLst/>
                          <a:latin typeface="Trebuchet MS" panose="020B0603020202020204" pitchFamily="34" charset="0"/>
                        </a:rPr>
                        <a:t>Commercial Reg (CR) #4</a:t>
                      </a:r>
                      <a:endParaRPr lang="en-US" sz="1100" b="0" i="0" u="none" strike="noStrike" dirty="0">
                        <a:solidFill>
                          <a:srgbClr val="000000"/>
                        </a:solidFill>
                        <a:effectLst/>
                        <a:latin typeface="Trebuchet MS" panose="020B0603020202020204" pitchFamily="34" charset="0"/>
                      </a:endParaRPr>
                    </a:p>
                  </a:txBody>
                  <a:tcPr marL="144919"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7164460"/>
                  </a:ext>
                </a:extLst>
              </a:tr>
              <a:tr h="350566">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100" b="1" i="0" u="none" strike="noStrike" dirty="0">
                          <a:solidFill>
                            <a:srgbClr val="000000"/>
                          </a:solidFill>
                          <a:effectLst/>
                          <a:latin typeface="Trebuchet MS" panose="020B0603020202020204" pitchFamily="34" charset="0"/>
                        </a:rPr>
                        <a:t>Commercial Reg (CR) #5</a:t>
                      </a:r>
                      <a:endParaRPr lang="en-US" sz="1100" b="0" i="0" u="none" strike="noStrike" dirty="0">
                        <a:solidFill>
                          <a:srgbClr val="000000"/>
                        </a:solidFill>
                        <a:effectLst/>
                        <a:latin typeface="Trebuchet MS" panose="020B0603020202020204" pitchFamily="34" charset="0"/>
                      </a:endParaRPr>
                    </a:p>
                  </a:txBody>
                  <a:tcPr marL="144919"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endParaRPr lang="en-US" sz="1200" b="1"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7715829"/>
                  </a:ext>
                </a:extLst>
              </a:tr>
            </a:tbl>
          </a:graphicData>
        </a:graphic>
      </p:graphicFrame>
      <p:graphicFrame>
        <p:nvGraphicFramePr>
          <p:cNvPr id="21" name="Table 20">
            <a:extLst>
              <a:ext uri="{FF2B5EF4-FFF2-40B4-BE49-F238E27FC236}">
                <a16:creationId xmlns:a16="http://schemas.microsoft.com/office/drawing/2014/main" id="{E4713EA1-977B-42E1-A5D2-7A2FD947225A}"/>
              </a:ext>
            </a:extLst>
          </p:cNvPr>
          <p:cNvGraphicFramePr>
            <a:graphicFrameLocks noGrp="1"/>
          </p:cNvGraphicFramePr>
          <p:nvPr>
            <p:extLst>
              <p:ext uri="{D42A27DB-BD31-4B8C-83A1-F6EECF244321}">
                <p14:modId xmlns:p14="http://schemas.microsoft.com/office/powerpoint/2010/main" val="1547634112"/>
              </p:ext>
            </p:extLst>
          </p:nvPr>
        </p:nvGraphicFramePr>
        <p:xfrm>
          <a:off x="7759337" y="5063971"/>
          <a:ext cx="4209144" cy="1275521"/>
        </p:xfrm>
        <a:graphic>
          <a:graphicData uri="http://schemas.openxmlformats.org/drawingml/2006/table">
            <a:tbl>
              <a:tblPr firstRow="1" bandRow="1">
                <a:tableStyleId>{5C22544A-7EE6-4342-B048-85BDC9FD1C3A}</a:tableStyleId>
              </a:tblPr>
              <a:tblGrid>
                <a:gridCol w="4209144">
                  <a:extLst>
                    <a:ext uri="{9D8B030D-6E8A-4147-A177-3AD203B41FA5}">
                      <a16:colId xmlns:a16="http://schemas.microsoft.com/office/drawing/2014/main" val="3300413387"/>
                    </a:ext>
                  </a:extLst>
                </a:gridCol>
              </a:tblGrid>
              <a:tr h="455351">
                <a:tc>
                  <a:txBody>
                    <a:bodyPr/>
                    <a:lstStyle/>
                    <a:p>
                      <a:pPr algn="ctr"/>
                      <a:r>
                        <a:rPr lang="en-US" sz="1600" dirty="0">
                          <a:latin typeface="Trebuchet MS" panose="020B0603020202020204" pitchFamily="34" charset="0"/>
                        </a:rPr>
                        <a:t>Major Accomplishments</a:t>
                      </a:r>
                    </a:p>
                  </a:txBody>
                  <a:tcPr anchor="ctr">
                    <a:lnB w="3175"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47760889"/>
                  </a:ext>
                </a:extLst>
              </a:tr>
              <a:tr h="820170">
                <a:tc>
                  <a:txBody>
                    <a:bodyPr/>
                    <a:lstStyle/>
                    <a:p>
                      <a:r>
                        <a:rPr lang="en-US" sz="900" i="1" dirty="0">
                          <a:solidFill>
                            <a:schemeClr val="tx1"/>
                          </a:solidFill>
                        </a:rPr>
                        <a:t>Briefly explain your score, current status, submission &amp; approval date, etc. for the Local Content &amp; Government Procurement Authority (LCGPA) submission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4436314"/>
                  </a:ext>
                </a:extLst>
              </a:tr>
            </a:tbl>
          </a:graphicData>
        </a:graphic>
      </p:graphicFrame>
      <p:graphicFrame>
        <p:nvGraphicFramePr>
          <p:cNvPr id="22" name="Table 21">
            <a:extLst>
              <a:ext uri="{FF2B5EF4-FFF2-40B4-BE49-F238E27FC236}">
                <a16:creationId xmlns:a16="http://schemas.microsoft.com/office/drawing/2014/main" id="{EDDCD68B-1AC6-40FE-A4E5-8FC84381E4BD}"/>
              </a:ext>
            </a:extLst>
          </p:cNvPr>
          <p:cNvGraphicFramePr>
            <a:graphicFrameLocks noGrp="1"/>
          </p:cNvGraphicFramePr>
          <p:nvPr>
            <p:extLst>
              <p:ext uri="{D42A27DB-BD31-4B8C-83A1-F6EECF244321}">
                <p14:modId xmlns:p14="http://schemas.microsoft.com/office/powerpoint/2010/main" val="1871974474"/>
              </p:ext>
            </p:extLst>
          </p:nvPr>
        </p:nvGraphicFramePr>
        <p:xfrm>
          <a:off x="7759338" y="4051141"/>
          <a:ext cx="4127862" cy="973381"/>
        </p:xfrm>
        <a:graphic>
          <a:graphicData uri="http://schemas.openxmlformats.org/drawingml/2006/table">
            <a:tbl>
              <a:tblPr firstRow="1" bandRow="1">
                <a:tableStyleId>{5C22544A-7EE6-4342-B048-85BDC9FD1C3A}</a:tableStyleId>
              </a:tblPr>
              <a:tblGrid>
                <a:gridCol w="4127862">
                  <a:extLst>
                    <a:ext uri="{9D8B030D-6E8A-4147-A177-3AD203B41FA5}">
                      <a16:colId xmlns:a16="http://schemas.microsoft.com/office/drawing/2014/main" val="3300413387"/>
                    </a:ext>
                  </a:extLst>
                </a:gridCol>
              </a:tblGrid>
              <a:tr h="97338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i="1" kern="1200" dirty="0">
                          <a:solidFill>
                            <a:schemeClr val="tx1"/>
                          </a:solidFill>
                          <a:latin typeface="+mn-lt"/>
                          <a:ea typeface="+mn-ea"/>
                          <a:cs typeface="+mn-cs"/>
                        </a:rPr>
                        <a:t>Briefly explain your score, current status, submission &amp; approval date, etc. for the Local Content &amp; Government Procurement Authority (LCGPA) submission</a:t>
                      </a:r>
                    </a:p>
                    <a:p>
                      <a:pPr algn="l"/>
                      <a:endParaRPr lang="en-US" sz="900" i="1"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7760889"/>
                  </a:ext>
                </a:extLst>
              </a:tr>
            </a:tbl>
          </a:graphicData>
        </a:graphic>
      </p:graphicFrame>
    </p:spTree>
    <p:extLst>
      <p:ext uri="{BB962C8B-B14F-4D97-AF65-F5344CB8AC3E}">
        <p14:creationId xmlns:p14="http://schemas.microsoft.com/office/powerpoint/2010/main" val="1428103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48848CA6-2E66-4C48-98CD-353FB6A30631}"/>
              </a:ext>
            </a:extLst>
          </p:cNvPr>
          <p:cNvSpPr>
            <a:spLocks noGrp="1"/>
          </p:cNvSpPr>
          <p:nvPr>
            <p:ph type="body" sz="quarter" idx="15"/>
          </p:nvPr>
        </p:nvSpPr>
        <p:spPr>
          <a:xfrm>
            <a:off x="223519" y="355980"/>
            <a:ext cx="6640906" cy="687072"/>
          </a:xfrm>
        </p:spPr>
        <p:txBody>
          <a:bodyPr/>
          <a:lstStyle/>
          <a:p>
            <a:r>
              <a:rPr lang="en-US" sz="1600" b="1" dirty="0"/>
              <a:t>Section (3):</a:t>
            </a:r>
          </a:p>
          <a:p>
            <a:r>
              <a:rPr lang="en-US" sz="1600" b="1" dirty="0"/>
              <a:t>Saudization</a:t>
            </a:r>
          </a:p>
        </p:txBody>
      </p:sp>
      <p:graphicFrame>
        <p:nvGraphicFramePr>
          <p:cNvPr id="14" name="Table 13">
            <a:extLst>
              <a:ext uri="{FF2B5EF4-FFF2-40B4-BE49-F238E27FC236}">
                <a16:creationId xmlns:a16="http://schemas.microsoft.com/office/drawing/2014/main" id="{33A0D0CB-22D4-4AD9-BC49-ED12763A7436}"/>
              </a:ext>
            </a:extLst>
          </p:cNvPr>
          <p:cNvGraphicFramePr>
            <a:graphicFrameLocks noGrp="1"/>
          </p:cNvGraphicFramePr>
          <p:nvPr>
            <p:extLst>
              <p:ext uri="{D42A27DB-BD31-4B8C-83A1-F6EECF244321}">
                <p14:modId xmlns:p14="http://schemas.microsoft.com/office/powerpoint/2010/main" val="1024653959"/>
              </p:ext>
            </p:extLst>
          </p:nvPr>
        </p:nvGraphicFramePr>
        <p:xfrm>
          <a:off x="152737" y="976546"/>
          <a:ext cx="7029298" cy="5402607"/>
        </p:xfrm>
        <a:graphic>
          <a:graphicData uri="http://schemas.openxmlformats.org/drawingml/2006/table">
            <a:tbl>
              <a:tblPr/>
              <a:tblGrid>
                <a:gridCol w="1261568">
                  <a:extLst>
                    <a:ext uri="{9D8B030D-6E8A-4147-A177-3AD203B41FA5}">
                      <a16:colId xmlns:a16="http://schemas.microsoft.com/office/drawing/2014/main" val="955821889"/>
                    </a:ext>
                  </a:extLst>
                </a:gridCol>
                <a:gridCol w="1365285">
                  <a:extLst>
                    <a:ext uri="{9D8B030D-6E8A-4147-A177-3AD203B41FA5}">
                      <a16:colId xmlns:a16="http://schemas.microsoft.com/office/drawing/2014/main" val="2966850525"/>
                    </a:ext>
                  </a:extLst>
                </a:gridCol>
                <a:gridCol w="242445">
                  <a:extLst>
                    <a:ext uri="{9D8B030D-6E8A-4147-A177-3AD203B41FA5}">
                      <a16:colId xmlns:a16="http://schemas.microsoft.com/office/drawing/2014/main" val="2690993847"/>
                    </a:ext>
                  </a:extLst>
                </a:gridCol>
                <a:gridCol w="1275327">
                  <a:extLst>
                    <a:ext uri="{9D8B030D-6E8A-4147-A177-3AD203B41FA5}">
                      <a16:colId xmlns:a16="http://schemas.microsoft.com/office/drawing/2014/main" val="3398843471"/>
                    </a:ext>
                  </a:extLst>
                </a:gridCol>
                <a:gridCol w="483447">
                  <a:extLst>
                    <a:ext uri="{9D8B030D-6E8A-4147-A177-3AD203B41FA5}">
                      <a16:colId xmlns:a16="http://schemas.microsoft.com/office/drawing/2014/main" val="3526664213"/>
                    </a:ext>
                  </a:extLst>
                </a:gridCol>
                <a:gridCol w="483447">
                  <a:extLst>
                    <a:ext uri="{9D8B030D-6E8A-4147-A177-3AD203B41FA5}">
                      <a16:colId xmlns:a16="http://schemas.microsoft.com/office/drawing/2014/main" val="2738817535"/>
                    </a:ext>
                  </a:extLst>
                </a:gridCol>
                <a:gridCol w="492800">
                  <a:extLst>
                    <a:ext uri="{9D8B030D-6E8A-4147-A177-3AD203B41FA5}">
                      <a16:colId xmlns:a16="http://schemas.microsoft.com/office/drawing/2014/main" val="2592564900"/>
                    </a:ext>
                  </a:extLst>
                </a:gridCol>
                <a:gridCol w="480863">
                  <a:extLst>
                    <a:ext uri="{9D8B030D-6E8A-4147-A177-3AD203B41FA5}">
                      <a16:colId xmlns:a16="http://schemas.microsoft.com/office/drawing/2014/main" val="972854014"/>
                    </a:ext>
                  </a:extLst>
                </a:gridCol>
                <a:gridCol w="496669">
                  <a:extLst>
                    <a:ext uri="{9D8B030D-6E8A-4147-A177-3AD203B41FA5}">
                      <a16:colId xmlns:a16="http://schemas.microsoft.com/office/drawing/2014/main" val="2299017806"/>
                    </a:ext>
                  </a:extLst>
                </a:gridCol>
                <a:gridCol w="32454">
                  <a:extLst>
                    <a:ext uri="{9D8B030D-6E8A-4147-A177-3AD203B41FA5}">
                      <a16:colId xmlns:a16="http://schemas.microsoft.com/office/drawing/2014/main" val="12400602"/>
                    </a:ext>
                  </a:extLst>
                </a:gridCol>
                <a:gridCol w="255487">
                  <a:extLst>
                    <a:ext uri="{9D8B030D-6E8A-4147-A177-3AD203B41FA5}">
                      <a16:colId xmlns:a16="http://schemas.microsoft.com/office/drawing/2014/main" val="1891066011"/>
                    </a:ext>
                  </a:extLst>
                </a:gridCol>
                <a:gridCol w="159506">
                  <a:extLst>
                    <a:ext uri="{9D8B030D-6E8A-4147-A177-3AD203B41FA5}">
                      <a16:colId xmlns:a16="http://schemas.microsoft.com/office/drawing/2014/main" val="3166227516"/>
                    </a:ext>
                  </a:extLst>
                </a:gridCol>
              </a:tblGrid>
              <a:tr h="545383">
                <a:tc>
                  <a:txBody>
                    <a:bodyPr/>
                    <a:lstStyle/>
                    <a:p>
                      <a:pPr algn="l" fontAlgn="ctr"/>
                      <a:r>
                        <a:rPr lang="en-US" sz="1200" b="1" i="0" u="none" strike="noStrike" dirty="0">
                          <a:solidFill>
                            <a:srgbClr val="2F75B5"/>
                          </a:solidFill>
                          <a:effectLst/>
                          <a:latin typeface="Trebuchet MS" panose="020B0603020202020204" pitchFamily="34" charset="0"/>
                        </a:rPr>
                        <a:t> </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noFill/>
                  </a:tcPr>
                </a:tc>
                <a:tc>
                  <a:txBody>
                    <a:bodyPr/>
                    <a:lstStyle/>
                    <a:p>
                      <a:pPr algn="l" fontAlgn="b"/>
                      <a:r>
                        <a:rPr lang="en-US" sz="1100" b="0" i="0" u="none" strike="noStrike" dirty="0">
                          <a:solidFill>
                            <a:srgbClr val="000000"/>
                          </a:solidFill>
                          <a:effectLst/>
                          <a:latin typeface="Trebuchet MS" panose="020B0603020202020204" pitchFamily="34" charset="0"/>
                        </a:rPr>
                        <a:t> </a:t>
                      </a:r>
                    </a:p>
                  </a:txBody>
                  <a:tcPr marL="0" marR="0" marT="0" marB="0" anchor="b">
                    <a:lnL w="6350" cap="flat" cmpd="sng" algn="ctr">
                      <a:solidFill>
                        <a:srgbClr val="FFFFFF"/>
                      </a:solidFill>
                      <a:prstDash val="solid"/>
                      <a:round/>
                      <a:headEnd type="none" w="med" len="med"/>
                      <a:tailEnd type="none" w="med" len="med"/>
                    </a:lnL>
                    <a:lnR>
                      <a:noFill/>
                    </a:lnR>
                    <a:lnT>
                      <a:noFill/>
                    </a:lnT>
                    <a:lnB>
                      <a:noFill/>
                    </a:lnB>
                    <a:noFill/>
                  </a:tcPr>
                </a:tc>
                <a:tc>
                  <a:txBody>
                    <a:bodyPr/>
                    <a:lstStyle/>
                    <a:p>
                      <a:pPr algn="l" fontAlgn="b"/>
                      <a:r>
                        <a:rPr lang="en-US" sz="1100" b="0" i="0" u="none" strike="noStrike" dirty="0">
                          <a:solidFill>
                            <a:srgbClr val="000000"/>
                          </a:solidFill>
                          <a:effectLst/>
                          <a:latin typeface="Trebuchet MS" panose="020B0603020202020204" pitchFamily="34" charset="0"/>
                        </a:rPr>
                        <a:t> </a:t>
                      </a:r>
                    </a:p>
                  </a:txBody>
                  <a:tcPr marL="0" marR="0" marT="0" marB="0" anchor="b">
                    <a:lnL>
                      <a:noFill/>
                    </a:lnL>
                    <a:lnR w="6350" cap="flat" cmpd="sng" algn="ctr">
                      <a:noFill/>
                      <a:prstDash val="solid"/>
                      <a:round/>
                      <a:headEnd type="none" w="med" len="med"/>
                      <a:tailEnd type="none" w="med" len="med"/>
                    </a:lnR>
                    <a:lnT>
                      <a:noFill/>
                    </a:lnT>
                    <a:lnB>
                      <a:noFill/>
                    </a:lnB>
                    <a:noFill/>
                  </a:tcPr>
                </a:tc>
                <a:tc>
                  <a:txBody>
                    <a:bodyPr/>
                    <a:lstStyle/>
                    <a:p>
                      <a:pPr algn="ctr" fontAlgn="ctr"/>
                      <a:endParaRPr lang="en-US" sz="1100" b="1" i="0" u="none" strike="noStrike" dirty="0">
                        <a:solidFill>
                          <a:srgbClr val="FFFFFF"/>
                        </a:solidFill>
                        <a:effectLst/>
                        <a:latin typeface="Trebuchet MS" panose="020B0603020202020204" pitchFamily="34" charset="0"/>
                      </a:endParaRPr>
                    </a:p>
                  </a:txBody>
                  <a:tcPr marL="0" marR="0" marT="0" marB="0" anchor="ctr">
                    <a:lnL w="63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1" i="0" u="none" strike="noStrike" dirty="0">
                          <a:solidFill>
                            <a:srgbClr val="FFFFFF"/>
                          </a:solidFill>
                          <a:effectLst/>
                          <a:latin typeface="Trebuchet MS" panose="020B0603020202020204" pitchFamily="34" charset="0"/>
                        </a:rPr>
                        <a:t>2024</a:t>
                      </a: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2025</a:t>
                      </a:r>
                    </a:p>
                  </a:txBody>
                  <a:tcPr marL="0" marR="0" marT="0" marB="0" anchor="ctr">
                    <a:lnL w="19050" cap="flat" cmpd="sng" algn="ctr">
                      <a:solidFill>
                        <a:schemeClr val="tx1"/>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2026 Q1</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2026</a:t>
                      </a:r>
                      <a:br>
                        <a:rPr lang="en-US" sz="1100" b="1" i="0" u="none" strike="noStrike" dirty="0">
                          <a:solidFill>
                            <a:srgbClr val="FFFFFF"/>
                          </a:solidFill>
                          <a:effectLst/>
                          <a:latin typeface="Trebuchet MS" panose="020B0603020202020204" pitchFamily="34" charset="0"/>
                        </a:rPr>
                      </a:br>
                      <a:r>
                        <a:rPr lang="en-US" sz="1100" b="1" i="0" u="none" strike="noStrike" dirty="0">
                          <a:solidFill>
                            <a:srgbClr val="FFFFFF"/>
                          </a:solidFill>
                          <a:effectLst/>
                          <a:latin typeface="Trebuchet MS" panose="020B0603020202020204" pitchFamily="34" charset="0"/>
                        </a:rPr>
                        <a:t>Q2</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FFFFFF"/>
                          </a:solidFill>
                          <a:effectLst/>
                          <a:latin typeface="Trebuchet MS" panose="020B0603020202020204" pitchFamily="34" charset="0"/>
                        </a:rPr>
                        <a:t>2026</a:t>
                      </a:r>
                      <a:br>
                        <a:rPr lang="en-US" sz="1100" b="1" i="0" u="none" strike="noStrike" dirty="0">
                          <a:solidFill>
                            <a:srgbClr val="FFFFFF"/>
                          </a:solidFill>
                          <a:effectLst/>
                          <a:latin typeface="Trebuchet MS" panose="020B0603020202020204" pitchFamily="34" charset="0"/>
                        </a:rPr>
                      </a:br>
                      <a:r>
                        <a:rPr lang="en-US" sz="1100" b="1" i="0" u="none" strike="noStrike" dirty="0">
                          <a:solidFill>
                            <a:srgbClr val="FFFFFF"/>
                          </a:solidFill>
                          <a:effectLst/>
                          <a:latin typeface="Trebuchet MS" panose="020B0603020202020204" pitchFamily="34" charset="0"/>
                        </a:rPr>
                        <a:t>Q3</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gridSpan="3">
                  <a:txBody>
                    <a:bodyPr/>
                    <a:lstStyle/>
                    <a:p>
                      <a:pPr algn="ctr" fontAlgn="ctr"/>
                      <a:r>
                        <a:rPr lang="en-US" sz="1100" b="1" i="0" u="none" strike="noStrike" dirty="0">
                          <a:solidFill>
                            <a:srgbClr val="FFFFFF"/>
                          </a:solidFill>
                          <a:effectLst/>
                          <a:latin typeface="Trebuchet MS" panose="020B0603020202020204" pitchFamily="34" charset="0"/>
                        </a:rPr>
                        <a:t>2026 </a:t>
                      </a:r>
                      <a:br>
                        <a:rPr lang="en-US" sz="1100" b="1" i="0" u="none" strike="noStrike" dirty="0">
                          <a:solidFill>
                            <a:srgbClr val="FFFFFF"/>
                          </a:solidFill>
                          <a:effectLst/>
                          <a:latin typeface="Trebuchet MS" panose="020B0603020202020204" pitchFamily="34" charset="0"/>
                        </a:rPr>
                      </a:br>
                      <a:r>
                        <a:rPr lang="en-US" sz="1100" b="1" i="0" u="none" strike="noStrike" dirty="0">
                          <a:solidFill>
                            <a:srgbClr val="FFFFFF"/>
                          </a:solidFill>
                          <a:effectLst/>
                          <a:latin typeface="Trebuchet MS" panose="020B0603020202020204" pitchFamily="34" charset="0"/>
                        </a:rPr>
                        <a:t>Q4</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2492363532"/>
                  </a:ext>
                </a:extLst>
              </a:tr>
              <a:tr h="214326">
                <a:tc>
                  <a:txBody>
                    <a:bodyPr/>
                    <a:lstStyle/>
                    <a:p>
                      <a:pPr algn="ctr" fontAlgn="b"/>
                      <a:endParaRPr lang="en-US" sz="1100" b="0" i="0" u="none" strike="noStrike" dirty="0">
                        <a:solidFill>
                          <a:srgbClr val="000000"/>
                        </a:solidFill>
                        <a:effectLst/>
                        <a:latin typeface="Trebuchet MS" panose="020B0603020202020204" pitchFamily="34" charset="0"/>
                      </a:endParaRPr>
                    </a:p>
                  </a:txBody>
                  <a:tcPr marL="0" marR="0" marT="0" marB="0" anchor="b">
                    <a:lnL>
                      <a:noFill/>
                    </a:lnL>
                    <a:lnR>
                      <a:noFill/>
                    </a:lnR>
                    <a:lnT>
                      <a:noFill/>
                    </a:lnT>
                    <a:lnB w="19050" cap="flat" cmpd="sng" algn="ctr">
                      <a:solidFill>
                        <a:schemeClr val="tx1"/>
                      </a:solidFill>
                      <a:prstDash val="solid"/>
                      <a:round/>
                      <a:headEnd type="none" w="med" len="med"/>
                      <a:tailEnd type="none" w="med" len="med"/>
                    </a:lnB>
                    <a:noFill/>
                  </a:tcPr>
                </a:tc>
                <a:tc>
                  <a:txBody>
                    <a:bodyPr/>
                    <a:lstStyle/>
                    <a:p>
                      <a:pPr algn="ctr" fontAlgn="b"/>
                      <a:endParaRPr lang="en-US" sz="1050" b="0" i="0" u="none" strike="noStrike" dirty="0">
                        <a:solidFill>
                          <a:srgbClr val="000000"/>
                        </a:solidFill>
                        <a:effectLst/>
                        <a:latin typeface="Trebuchet MS" panose="020B0603020202020204" pitchFamily="34" charset="0"/>
                      </a:endParaRPr>
                    </a:p>
                  </a:txBody>
                  <a:tcPr marL="0" marR="0" marT="0" marB="0" anchor="b">
                    <a:lnL>
                      <a:noFill/>
                    </a:lnL>
                    <a:lnR>
                      <a:noFill/>
                    </a:lnR>
                    <a:lnT>
                      <a:noFill/>
                    </a:lnT>
                    <a:lnB w="19050" cap="flat" cmpd="sng" algn="ctr">
                      <a:solidFill>
                        <a:schemeClr val="tx1"/>
                      </a:solidFill>
                      <a:prstDash val="solid"/>
                      <a:round/>
                      <a:headEnd type="none" w="med" len="med"/>
                      <a:tailEnd type="none" w="med" len="med"/>
                    </a:lnB>
                    <a:noFill/>
                  </a:tcPr>
                </a:tc>
                <a:tc>
                  <a:txBody>
                    <a:bodyPr/>
                    <a:lstStyle/>
                    <a:p>
                      <a:pPr algn="ctr" fontAlgn="b"/>
                      <a:r>
                        <a:rPr lang="en-US" sz="1050" b="0" i="0" u="none" strike="noStrike" dirty="0">
                          <a:solidFill>
                            <a:srgbClr val="000000"/>
                          </a:solidFill>
                          <a:effectLst/>
                          <a:latin typeface="Trebuchet MS" panose="020B0603020202020204" pitchFamily="34" charset="0"/>
                        </a:rPr>
                        <a:t> </a:t>
                      </a:r>
                    </a:p>
                  </a:txBody>
                  <a:tcPr marL="0" marR="0" marT="0" marB="0" anchor="b">
                    <a:lnL>
                      <a:noFill/>
                    </a:lnL>
                    <a:lnR>
                      <a:noFill/>
                    </a:lnR>
                    <a:lnT>
                      <a:noFill/>
                    </a:lnT>
                    <a:lnB w="19050" cap="flat" cmpd="sng" algn="ctr">
                      <a:solidFill>
                        <a:schemeClr val="tx1"/>
                      </a:solidFill>
                      <a:prstDash val="solid"/>
                      <a:round/>
                      <a:headEnd type="none" w="med" len="med"/>
                      <a:tailEnd type="none" w="med" len="med"/>
                    </a:lnB>
                    <a:noFill/>
                  </a:tcPr>
                </a:tc>
                <a:tc>
                  <a:txBody>
                    <a:bodyPr/>
                    <a:lstStyle/>
                    <a:p>
                      <a:pPr algn="ctr" fontAlgn="b"/>
                      <a:endParaRPr lang="en-US" sz="1050" b="0" i="0" u="none" strike="noStrike" dirty="0">
                        <a:solidFill>
                          <a:srgbClr val="000000"/>
                        </a:solidFill>
                        <a:effectLst/>
                        <a:latin typeface="Trebuchet MS" panose="020B0603020202020204" pitchFamily="34" charset="0"/>
                      </a:endParaRPr>
                    </a:p>
                  </a:txBody>
                  <a:tcPr marL="0" marR="0" marT="0" marB="0" anchor="b">
                    <a:lnL>
                      <a:noFill/>
                    </a:lnL>
                    <a:lnR>
                      <a:noFill/>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endParaRPr lang="en-US" sz="1050" b="0" i="0" u="none" strike="noStrike" dirty="0">
                        <a:solidFill>
                          <a:srgbClr val="000000"/>
                        </a:solidFill>
                        <a:effectLst/>
                        <a:latin typeface="Trebuchet MS" panose="020B0603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US" sz="105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US" sz="105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US" sz="105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US" sz="105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gridSpan="2">
                  <a:txBody>
                    <a:bodyPr/>
                    <a:lstStyle/>
                    <a:p>
                      <a:pPr algn="l" fontAlgn="b"/>
                      <a:r>
                        <a:rPr lang="en-US" sz="1050" b="0" i="0" u="none" strike="noStrike" dirty="0">
                          <a:solidFill>
                            <a:srgbClr val="000000"/>
                          </a:solidFill>
                          <a:effectLst/>
                          <a:latin typeface="Trebuchet MS" panose="020B0603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hMerge="1">
                  <a:txBody>
                    <a:bodyPr/>
                    <a:lstStyle/>
                    <a:p>
                      <a:pPr algn="l" fontAlgn="b"/>
                      <a:endParaRPr lang="en-US" sz="1050" b="0" i="0" u="none" strike="noStrike">
                        <a:solidFill>
                          <a:srgbClr val="000000"/>
                        </a:solidFill>
                        <a:effectLst/>
                        <a:latin typeface="Trebuchet MS" panose="020B0603020202020204" pitchFamily="34" charset="0"/>
                      </a:endParaRPr>
                    </a:p>
                  </a:txBody>
                  <a:tcPr marL="0" marR="0" marT="0" marB="0" anchor="b">
                    <a:lnL>
                      <a:noFill/>
                    </a:lnL>
                    <a:lnR>
                      <a:noFill/>
                    </a:lnR>
                    <a:lnB w="19050" cap="flat" cmpd="sng" algn="ctr">
                      <a:solidFill>
                        <a:schemeClr val="tx1"/>
                      </a:solidFill>
                      <a:prstDash val="solid"/>
                      <a:round/>
                      <a:headEnd type="none" w="med" len="med"/>
                      <a:tailEnd type="none" w="med" len="med"/>
                    </a:lnB>
                    <a:solidFill>
                      <a:srgbClr val="E5E5E5"/>
                    </a:solidFill>
                  </a:tcPr>
                </a:tc>
                <a:tc>
                  <a:txBody>
                    <a:bodyPr/>
                    <a:lstStyle/>
                    <a:p>
                      <a:pPr algn="ctr" fontAlgn="b"/>
                      <a:r>
                        <a:rPr lang="en-US" sz="1050" b="0" i="0" u="none" strike="noStrike" dirty="0">
                          <a:solidFill>
                            <a:srgbClr val="000000"/>
                          </a:solidFill>
                          <a:effectLst/>
                          <a:latin typeface="Trebuchet MS" panose="020B0603020202020204" pitchFamily="34" charset="0"/>
                        </a:rPr>
                        <a:t> </a:t>
                      </a:r>
                    </a:p>
                  </a:txBody>
                  <a:tcPr marL="0" marR="0" marT="0" marB="0" anchor="b">
                    <a:lnL>
                      <a:noFill/>
                    </a:lnL>
                    <a:lnR>
                      <a:noFill/>
                    </a:lnR>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9461134"/>
                  </a:ext>
                </a:extLst>
              </a:tr>
              <a:tr h="277477">
                <a:tc gridSpan="12">
                  <a:txBody>
                    <a:bodyPr/>
                    <a:lstStyle/>
                    <a:p>
                      <a:pPr algn="ctr" fontAlgn="ctr"/>
                      <a:r>
                        <a:rPr lang="en-US" sz="1100" b="1" i="0" u="none" strike="noStrike" dirty="0">
                          <a:solidFill>
                            <a:srgbClr val="FFFFFF"/>
                          </a:solidFill>
                          <a:effectLst/>
                          <a:latin typeface="Trebuchet MS" panose="020B0603020202020204" pitchFamily="34" charset="0"/>
                        </a:rPr>
                        <a:t> SAUDI WORKFORCE</a:t>
                      </a:r>
                      <a:r>
                        <a:rPr lang="en-US" sz="1050" b="1" i="0" u="none" strike="noStrike" dirty="0">
                          <a:solidFill>
                            <a:srgbClr val="FFFFFF"/>
                          </a:solidFill>
                          <a:effectLst/>
                          <a:latin typeface="Trebuchet MS" panose="020B0603020202020204" pitchFamily="34" charset="0"/>
                        </a:rPr>
                        <a:t> (Head count #)</a:t>
                      </a:r>
                      <a:endParaRPr lang="en-US" sz="1100" b="1" i="0" u="none" strike="noStrike" dirty="0">
                        <a:solidFill>
                          <a:srgbClr val="FFFFFF"/>
                        </a:solidFill>
                        <a:effectLst/>
                        <a:latin typeface="Trebuchet MS" panose="020B0603020202020204" pitchFamily="34" charset="0"/>
                      </a:endParaRP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hMerge="1">
                  <a:txBody>
                    <a:bodyPr/>
                    <a:lstStyle/>
                    <a:p>
                      <a:endParaRPr lang="en-US"/>
                    </a:p>
                  </a:txBody>
                  <a:tcPr/>
                </a:tc>
                <a:tc hMerge="1">
                  <a:txBody>
                    <a:bodyPr/>
                    <a:lstStyle/>
                    <a:p>
                      <a:endParaRPr lang="en-US"/>
                    </a:p>
                  </a:txBody>
                  <a:tcPr/>
                </a:tc>
                <a:tc hMerge="1">
                  <a:txBody>
                    <a:bodyPr/>
                    <a:lstStyle/>
                    <a:p>
                      <a:pPr algn="ctr" fontAlgn="ctr"/>
                      <a:endParaRPr lang="en-US" sz="1100" b="1"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hMerge="1">
                  <a:txBody>
                    <a:bodyPr/>
                    <a:lstStyle/>
                    <a:p>
                      <a:endParaRPr lang="en-US"/>
                    </a:p>
                  </a:txBody>
                  <a:tcPr/>
                </a:tc>
                <a:tc hMerge="1">
                  <a:txBody>
                    <a:bodyPr/>
                    <a:lstStyle/>
                    <a:p>
                      <a:endParaRPr lang="en-US"/>
                    </a:p>
                  </a:txBody>
                  <a:tcPr>
                    <a:lnL w="9525"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en-US"/>
                    </a:p>
                  </a:txBody>
                  <a:tcPr>
                    <a:lnL w="9525"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en-US"/>
                    </a:p>
                  </a:txBody>
                  <a:tcPr>
                    <a:lnL w="9525"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pPr algn="ctr" fontAlgn="ctr"/>
                      <a:endParaRPr lang="en-US" sz="1100" b="1"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hMerge="1">
                  <a:txBody>
                    <a:bodyPr/>
                    <a:lstStyle/>
                    <a:p>
                      <a:pPr algn="ctr" fontAlgn="ctr"/>
                      <a:endParaRPr lang="en-US" sz="1100" b="1"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hMerge="1">
                  <a:txBody>
                    <a:bodyPr/>
                    <a:lstStyle/>
                    <a:p>
                      <a:endParaRPr lang="en-US"/>
                    </a:p>
                  </a:txBody>
                  <a:tcPr>
                    <a:lnL w="9525"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en-US"/>
                    </a:p>
                  </a:txBody>
                  <a:tcP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5442918"/>
                  </a:ext>
                </a:extLst>
              </a:tr>
              <a:tr h="317850">
                <a:tc rowSpan="3" gridSpan="3">
                  <a:txBody>
                    <a:bodyPr/>
                    <a:lstStyle/>
                    <a:p>
                      <a:pPr marL="0" indent="0" algn="r" fontAlgn="ctr"/>
                      <a:r>
                        <a:rPr lang="en-US" sz="1000" b="1" i="0" u="none" strike="noStrike" dirty="0">
                          <a:solidFill>
                            <a:schemeClr val="bg1"/>
                          </a:solidFill>
                          <a:effectLst/>
                          <a:latin typeface="Trebuchet MS" panose="020B0603020202020204" pitchFamily="34" charset="0"/>
                        </a:rPr>
                        <a:t>C-Suite</a:t>
                      </a:r>
                    </a:p>
                    <a:p>
                      <a:pPr marL="0" indent="0" algn="r" fontAlgn="ctr"/>
                      <a:r>
                        <a:rPr lang="en-US" sz="900" b="0" i="1" u="none" strike="noStrike" dirty="0">
                          <a:solidFill>
                            <a:schemeClr val="bg1"/>
                          </a:solidFill>
                          <a:effectLst/>
                          <a:latin typeface="Trebuchet MS" panose="020B0603020202020204" pitchFamily="34" charset="0"/>
                        </a:rPr>
                        <a:t>(Managers)</a:t>
                      </a:r>
                      <a:r>
                        <a:rPr lang="en-US" sz="1100" b="1" i="0" u="none" strike="noStrike" dirty="0">
                          <a:solidFill>
                            <a:schemeClr val="bg1"/>
                          </a:solidFill>
                          <a:effectLst/>
                          <a:latin typeface="Trebuchet MS" panose="020B0603020202020204" pitchFamily="34" charset="0"/>
                        </a:rPr>
                        <a:t>     </a:t>
                      </a: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rowSpan="3" hMerge="1">
                  <a:txBody>
                    <a:bodyPr/>
                    <a:lstStyle/>
                    <a:p>
                      <a:endParaRPr lang="en-US"/>
                    </a:p>
                  </a:txBody>
                  <a:tcPr/>
                </a:tc>
                <a:tc rowSpan="3" hMerge="1">
                  <a:txBody>
                    <a:bodyPr/>
                    <a:lstStyle/>
                    <a:p>
                      <a:endParaRPr lang="en-US"/>
                    </a:p>
                  </a:txBody>
                  <a:tcPr/>
                </a:tc>
                <a:tc>
                  <a:txBody>
                    <a:bodyPr/>
                    <a:lstStyle/>
                    <a:p>
                      <a:pPr algn="ctr" fontAlgn="ctr"/>
                      <a:r>
                        <a:rPr lang="en-US" sz="1100" b="1" i="0" u="none" strike="noStrike" dirty="0">
                          <a:solidFill>
                            <a:schemeClr val="bg1"/>
                          </a:solidFill>
                          <a:effectLst/>
                          <a:latin typeface="Trebuchet MS" panose="020B0603020202020204" pitchFamily="34" charset="0"/>
                        </a:rPr>
                        <a:t>Saudis</a:t>
                      </a:r>
                    </a:p>
                  </a:txBody>
                  <a:tcPr marL="0" marR="0" marT="0" marB="0" anchor="ct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47862092"/>
                  </a:ext>
                </a:extLst>
              </a:tr>
              <a:tr h="317850">
                <a:tc gridSpan="3" vMerge="1">
                  <a:txBody>
                    <a:bodyPr/>
                    <a:lstStyle/>
                    <a:p>
                      <a:pPr marL="0" indent="0" algn="r" fontAlgn="ctr"/>
                      <a:endParaRPr lang="en-US" sz="1100" b="1" i="0" u="none" strike="noStrike" dirty="0">
                        <a:solidFill>
                          <a:schemeClr val="tx1"/>
                        </a:solidFill>
                        <a:effectLst/>
                        <a:latin typeface="Trebuchet MS" panose="020B0603020202020204" pitchFamily="34" charset="0"/>
                      </a:endParaRP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E5E5"/>
                    </a:solidFill>
                  </a:tcPr>
                </a:tc>
                <a:tc hMerge="1" vMerge="1">
                  <a:txBody>
                    <a:bodyPr/>
                    <a:lstStyle/>
                    <a:p>
                      <a:endParaRPr lang="en-US"/>
                    </a:p>
                  </a:txBody>
                  <a:tcPr/>
                </a:tc>
                <a:tc hMerge="1" vMerge="1">
                  <a:txBody>
                    <a:bodyPr/>
                    <a:lstStyle/>
                    <a:p>
                      <a:endParaRPr lang="en-US"/>
                    </a:p>
                  </a:txBody>
                  <a:tcPr/>
                </a:tc>
                <a:tc>
                  <a:txBody>
                    <a:bodyPr/>
                    <a:lstStyle/>
                    <a:p>
                      <a:pPr algn="ctr" fontAlgn="ctr"/>
                      <a:r>
                        <a:rPr lang="en-US" sz="1100" b="1" i="0" u="none" strike="noStrike" dirty="0">
                          <a:solidFill>
                            <a:schemeClr val="bg1"/>
                          </a:solidFill>
                          <a:effectLst/>
                          <a:latin typeface="Trebuchet MS" panose="020B0603020202020204" pitchFamily="34" charset="0"/>
                        </a:rPr>
                        <a:t>Total</a:t>
                      </a:r>
                    </a:p>
                  </a:txBody>
                  <a:tcPr marL="0" marR="0" marT="0" marB="0" anchor="ct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07712117"/>
                  </a:ext>
                </a:extLst>
              </a:tr>
              <a:tr h="317850">
                <a:tc gridSpan="3" vMerge="1">
                  <a:txBody>
                    <a:bodyPr/>
                    <a:lstStyle/>
                    <a:p>
                      <a:pPr marL="0" indent="0" algn="r" fontAlgn="ctr"/>
                      <a:endParaRPr lang="en-US" sz="1100" b="1" i="0" u="none" strike="noStrike" dirty="0">
                        <a:solidFill>
                          <a:schemeClr val="tx1"/>
                        </a:solidFill>
                        <a:effectLst/>
                        <a:latin typeface="Trebuchet MS" panose="020B0603020202020204" pitchFamily="34" charset="0"/>
                      </a:endParaRP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E5E5"/>
                    </a:solidFill>
                  </a:tcPr>
                </a:tc>
                <a:tc hMerge="1" vMerge="1">
                  <a:txBody>
                    <a:bodyPr/>
                    <a:lstStyle/>
                    <a:p>
                      <a:endParaRPr lang="en-US"/>
                    </a:p>
                  </a:txBody>
                  <a:tcPr/>
                </a:tc>
                <a:tc hMerge="1" vMerge="1">
                  <a:txBody>
                    <a:bodyPr/>
                    <a:lstStyle/>
                    <a:p>
                      <a:endParaRPr lang="en-US"/>
                    </a:p>
                  </a:txBody>
                  <a:tcPr/>
                </a:tc>
                <a:tc>
                  <a:txBody>
                    <a:bodyPr/>
                    <a:lstStyle/>
                    <a:p>
                      <a:pPr algn="ctr" fontAlgn="ctr"/>
                      <a:r>
                        <a:rPr lang="en-US" sz="1100" b="1" i="0" u="none" strike="noStrike" dirty="0">
                          <a:solidFill>
                            <a:schemeClr val="bg1"/>
                          </a:solidFill>
                          <a:effectLst/>
                          <a:latin typeface="Trebuchet MS" panose="020B0603020202020204" pitchFamily="34" charset="0"/>
                        </a:rPr>
                        <a:t>Saudization%</a:t>
                      </a:r>
                    </a:p>
                  </a:txBody>
                  <a:tcPr marL="0" marR="0" marT="0" marB="0" anchor="ct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algn="ctr"/>
                      <a:r>
                        <a:rPr lang="en-US" sz="1100" b="1" i="0" u="none" strike="noStrike" dirty="0">
                          <a:solidFill>
                            <a:srgbClr val="000000"/>
                          </a:solidFill>
                          <a:effectLst/>
                          <a:latin typeface="Trebuchet MS" panose="020B0603020202020204" pitchFamily="34" charset="0"/>
                        </a:rPr>
                        <a:t>0%</a:t>
                      </a:r>
                      <a:endParaRPr lang="en-US"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87960323"/>
                  </a:ext>
                </a:extLst>
              </a:tr>
              <a:tr h="317850">
                <a:tc rowSpan="3" gridSpan="3">
                  <a:txBody>
                    <a:bodyPr/>
                    <a:lstStyle/>
                    <a:p>
                      <a:pPr algn="r" fontAlgn="ctr"/>
                      <a:r>
                        <a:rPr lang="en-US" sz="1000" b="1" i="0" u="none" strike="noStrike" kern="1200" dirty="0">
                          <a:solidFill>
                            <a:schemeClr val="bg1"/>
                          </a:solidFill>
                          <a:effectLst/>
                          <a:latin typeface="Trebuchet MS" panose="020B0603020202020204" pitchFamily="34" charset="0"/>
                          <a:ea typeface="+mn-ea"/>
                          <a:cs typeface="+mn-cs"/>
                        </a:rPr>
                        <a:t>Middle Management</a:t>
                      </a:r>
                    </a:p>
                    <a:p>
                      <a:pPr algn="r" fontAlgn="ctr"/>
                      <a:r>
                        <a:rPr lang="en-US" sz="900" b="0" i="1" u="none" strike="noStrike" kern="1200" dirty="0">
                          <a:solidFill>
                            <a:schemeClr val="bg1"/>
                          </a:solidFill>
                          <a:effectLst/>
                          <a:latin typeface="Trebuchet MS" panose="020B0603020202020204" pitchFamily="34" charset="0"/>
                          <a:ea typeface="+mn-ea"/>
                          <a:cs typeface="+mn-cs"/>
                        </a:rPr>
                        <a:t>(Professionals)</a:t>
                      </a:r>
                      <a:r>
                        <a:rPr lang="en-US" sz="1000" b="0" i="1" u="none" strike="noStrike" kern="1200" dirty="0">
                          <a:solidFill>
                            <a:schemeClr val="bg1"/>
                          </a:solidFill>
                          <a:effectLst/>
                          <a:latin typeface="Trebuchet MS" panose="020B0603020202020204" pitchFamily="34" charset="0"/>
                          <a:ea typeface="+mn-ea"/>
                          <a:cs typeface="+mn-cs"/>
                        </a:rPr>
                        <a:t>  </a:t>
                      </a: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rowSpan="3" hMerge="1">
                  <a:txBody>
                    <a:bodyPr/>
                    <a:lstStyle/>
                    <a:p>
                      <a:endParaRPr lang="en-US"/>
                    </a:p>
                  </a:txBody>
                  <a:tcPr/>
                </a:tc>
                <a:tc rowSpan="3" hMerge="1">
                  <a:txBody>
                    <a:bodyPr/>
                    <a:lstStyle/>
                    <a:p>
                      <a:endParaRPr lang="en-US"/>
                    </a:p>
                  </a:txBody>
                  <a:tcPr/>
                </a:tc>
                <a:tc>
                  <a:txBody>
                    <a:bodyPr/>
                    <a:lstStyle/>
                    <a:p>
                      <a:pPr algn="ctr" fontAlgn="ctr"/>
                      <a:r>
                        <a:rPr lang="en-US" sz="1100" b="1" i="0" u="none" strike="noStrike" dirty="0">
                          <a:solidFill>
                            <a:schemeClr val="bg1"/>
                          </a:solidFill>
                          <a:effectLst/>
                          <a:latin typeface="Trebuchet MS" panose="020B0603020202020204" pitchFamily="34" charset="0"/>
                        </a:rPr>
                        <a:t>Saudis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524052009"/>
                  </a:ext>
                </a:extLst>
              </a:tr>
              <a:tr h="317850">
                <a:tc gridSpan="3" vMerge="1">
                  <a:txBody>
                    <a:bodyPr/>
                    <a:lstStyle/>
                    <a:p>
                      <a:pPr algn="r" fontAlgn="ctr"/>
                      <a:endParaRPr lang="en-US" sz="1100" b="1" i="0" u="none" strike="noStrike" kern="1200" dirty="0">
                        <a:solidFill>
                          <a:schemeClr val="tx1"/>
                        </a:solidFill>
                        <a:effectLst/>
                        <a:latin typeface="Trebuchet MS" panose="020B0603020202020204" pitchFamily="34" charset="0"/>
                        <a:ea typeface="+mn-ea"/>
                        <a:cs typeface="+mn-cs"/>
                      </a:endParaRP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E5E5"/>
                    </a:solidFill>
                  </a:tcPr>
                </a:tc>
                <a:tc hMerge="1" vMerge="1">
                  <a:txBody>
                    <a:bodyPr/>
                    <a:lstStyle/>
                    <a:p>
                      <a:endParaRPr lang="en-US"/>
                    </a:p>
                  </a:txBody>
                  <a:tcPr/>
                </a:tc>
                <a:tc hMerge="1" vMerge="1">
                  <a:txBody>
                    <a:bodyPr/>
                    <a:lstStyle/>
                    <a:p>
                      <a:endParaRPr lang="en-US"/>
                    </a:p>
                  </a:txBody>
                  <a:tcPr/>
                </a:tc>
                <a:tc>
                  <a:txBody>
                    <a:bodyPr/>
                    <a:lstStyle/>
                    <a:p>
                      <a:pPr algn="ctr" fontAlgn="ctr"/>
                      <a:r>
                        <a:rPr lang="en-US" sz="1100" b="1" i="0" u="none" strike="noStrike" dirty="0">
                          <a:solidFill>
                            <a:schemeClr val="bg1"/>
                          </a:solidFill>
                          <a:effectLst/>
                          <a:latin typeface="Trebuchet MS" panose="020B0603020202020204" pitchFamily="34" charset="0"/>
                        </a:rPr>
                        <a:t>Total</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2939304"/>
                  </a:ext>
                </a:extLst>
              </a:tr>
              <a:tr h="317850">
                <a:tc gridSpan="3" vMerge="1">
                  <a:txBody>
                    <a:bodyPr/>
                    <a:lstStyle/>
                    <a:p>
                      <a:pPr algn="r" fontAlgn="ctr"/>
                      <a:endParaRPr lang="en-US" sz="1100" b="1" i="0" u="none" strike="noStrike" kern="1200" dirty="0">
                        <a:solidFill>
                          <a:schemeClr val="tx1"/>
                        </a:solidFill>
                        <a:effectLst/>
                        <a:latin typeface="Trebuchet MS" panose="020B0603020202020204" pitchFamily="34" charset="0"/>
                        <a:ea typeface="+mn-ea"/>
                        <a:cs typeface="+mn-cs"/>
                      </a:endParaRP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E5E5"/>
                    </a:solidFill>
                  </a:tcPr>
                </a:tc>
                <a:tc hMerge="1" vMerge="1">
                  <a:txBody>
                    <a:bodyPr/>
                    <a:lstStyle/>
                    <a:p>
                      <a:endParaRPr lang="en-US"/>
                    </a:p>
                  </a:txBody>
                  <a:tcPr/>
                </a:tc>
                <a:tc hMerge="1" vMerge="1">
                  <a:txBody>
                    <a:bodyPr/>
                    <a:lstStyle/>
                    <a:p>
                      <a:endParaRPr lang="en-US"/>
                    </a:p>
                  </a:txBody>
                  <a:tcPr/>
                </a:tc>
                <a:tc>
                  <a:txBody>
                    <a:bodyPr/>
                    <a:lstStyle/>
                    <a:p>
                      <a:pPr algn="ctr" fontAlgn="ctr"/>
                      <a:r>
                        <a:rPr lang="en-US" sz="1100" b="1" i="0" u="none" strike="noStrike" dirty="0">
                          <a:solidFill>
                            <a:schemeClr val="bg1"/>
                          </a:solidFill>
                          <a:effectLst/>
                          <a:latin typeface="Trebuchet MS" panose="020B0603020202020204" pitchFamily="34" charset="0"/>
                        </a:rPr>
                        <a:t>Saudization%</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gridSpan="2">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hMerge="1">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algn="ctr"/>
                      <a:r>
                        <a:rPr lang="en-US" sz="1100" b="1"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61857747"/>
                  </a:ext>
                </a:extLst>
              </a:tr>
              <a:tr h="317850">
                <a:tc rowSpan="3" gridSpan="3">
                  <a:txBody>
                    <a:bodyPr/>
                    <a:lstStyle/>
                    <a:p>
                      <a:pPr algn="r" fontAlgn="ctr"/>
                      <a:r>
                        <a:rPr lang="en-US" sz="1000" b="1" i="0" u="none" strike="noStrike" kern="1200" dirty="0">
                          <a:solidFill>
                            <a:schemeClr val="bg1"/>
                          </a:solidFill>
                          <a:effectLst/>
                          <a:latin typeface="Trebuchet MS" panose="020B0603020202020204" pitchFamily="34" charset="0"/>
                          <a:ea typeface="+mn-ea"/>
                          <a:cs typeface="+mn-cs"/>
                        </a:rPr>
                        <a:t>Front Line</a:t>
                      </a:r>
                    </a:p>
                    <a:p>
                      <a:pPr algn="r" fontAlgn="ctr"/>
                      <a:r>
                        <a:rPr lang="en-US" sz="900" b="0" i="1" u="none" strike="noStrike" kern="1200" dirty="0">
                          <a:solidFill>
                            <a:schemeClr val="bg1"/>
                          </a:solidFill>
                          <a:effectLst/>
                          <a:latin typeface="Trebuchet MS" panose="020B0603020202020204" pitchFamily="34" charset="0"/>
                          <a:ea typeface="+mn-ea"/>
                          <a:cs typeface="+mn-cs"/>
                        </a:rPr>
                        <a:t>(Technicians and associate professionals, Clerical support workers, Service and sales workers, Skilled agricultural, forestry and  fishery workers, Craft and related trades workers, Plant and machine operators, assemblers, Elementary occupations, Armed forces occupations</a:t>
                      </a:r>
                      <a:r>
                        <a:rPr lang="en-US" sz="1000" b="0" i="1" u="none" strike="noStrike" kern="1200" dirty="0">
                          <a:solidFill>
                            <a:schemeClr val="bg1"/>
                          </a:solidFill>
                          <a:effectLst/>
                          <a:latin typeface="Trebuchet MS" panose="020B0603020202020204" pitchFamily="34" charset="0"/>
                          <a:ea typeface="+mn-ea"/>
                          <a:cs typeface="+mn-cs"/>
                        </a:rPr>
                        <a:t>)   </a:t>
                      </a: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rowSpan="3" hMerge="1">
                  <a:txBody>
                    <a:bodyPr/>
                    <a:lstStyle/>
                    <a:p>
                      <a:endParaRPr lang="en-US"/>
                    </a:p>
                  </a:txBody>
                  <a:tcPr/>
                </a:tc>
                <a:tc rowSpan="3" hMerge="1">
                  <a:txBody>
                    <a:bodyPr/>
                    <a:lstStyle/>
                    <a:p>
                      <a:endParaRPr lang="en-US"/>
                    </a:p>
                  </a:txBody>
                  <a:tcPr/>
                </a:tc>
                <a:tc>
                  <a:txBody>
                    <a:bodyPr/>
                    <a:lstStyle/>
                    <a:p>
                      <a:pPr algn="ctr" fontAlgn="ctr"/>
                      <a:r>
                        <a:rPr lang="en-US" sz="1100" b="1" i="0" u="none" strike="noStrike" dirty="0">
                          <a:solidFill>
                            <a:schemeClr val="bg1"/>
                          </a:solidFill>
                          <a:effectLst/>
                          <a:latin typeface="Trebuchet MS" panose="020B0603020202020204" pitchFamily="34" charset="0"/>
                        </a:rPr>
                        <a:t>Saudis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35996592"/>
                  </a:ext>
                </a:extLst>
              </a:tr>
              <a:tr h="317850">
                <a:tc gridSpan="3" vMerge="1">
                  <a:txBody>
                    <a:bodyPr/>
                    <a:lstStyle/>
                    <a:p>
                      <a:pPr algn="r" fontAlgn="ctr"/>
                      <a:endParaRPr lang="en-US" sz="1100" b="1" i="0" u="none" strike="noStrike" kern="1200" dirty="0">
                        <a:solidFill>
                          <a:schemeClr val="tx1"/>
                        </a:solidFill>
                        <a:effectLst/>
                        <a:latin typeface="Trebuchet MS" panose="020B0603020202020204" pitchFamily="34" charset="0"/>
                        <a:ea typeface="+mn-ea"/>
                        <a:cs typeface="+mn-cs"/>
                      </a:endParaRP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E5E5"/>
                    </a:solidFill>
                  </a:tcPr>
                </a:tc>
                <a:tc hMerge="1" vMerge="1">
                  <a:txBody>
                    <a:bodyPr/>
                    <a:lstStyle/>
                    <a:p>
                      <a:endParaRPr lang="en-US"/>
                    </a:p>
                  </a:txBody>
                  <a:tcPr/>
                </a:tc>
                <a:tc hMerge="1" vMerge="1">
                  <a:txBody>
                    <a:bodyPr/>
                    <a:lstStyle/>
                    <a:p>
                      <a:endParaRPr lang="en-US"/>
                    </a:p>
                  </a:txBody>
                  <a:tcPr/>
                </a:tc>
                <a:tc>
                  <a:txBody>
                    <a:bodyPr/>
                    <a:lstStyle/>
                    <a:p>
                      <a:pPr algn="ctr" fontAlgn="ctr"/>
                      <a:r>
                        <a:rPr lang="en-US" sz="1100" b="1" i="0" u="none" strike="noStrike" dirty="0">
                          <a:solidFill>
                            <a:schemeClr val="bg1"/>
                          </a:solidFill>
                          <a:effectLst/>
                          <a:latin typeface="Trebuchet MS" panose="020B0603020202020204" pitchFamily="34" charset="0"/>
                        </a:rPr>
                        <a:t>Total</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16514936"/>
                  </a:ext>
                </a:extLst>
              </a:tr>
              <a:tr h="648228">
                <a:tc gridSpan="3" vMerge="1">
                  <a:txBody>
                    <a:bodyPr/>
                    <a:lstStyle/>
                    <a:p>
                      <a:pPr algn="r" fontAlgn="ctr"/>
                      <a:endParaRPr lang="en-US" sz="1100" b="1" i="0" u="none" strike="noStrike" kern="1200" dirty="0">
                        <a:solidFill>
                          <a:schemeClr val="tx1"/>
                        </a:solidFill>
                        <a:effectLst/>
                        <a:latin typeface="Trebuchet MS" panose="020B0603020202020204" pitchFamily="34" charset="0"/>
                        <a:ea typeface="+mn-ea"/>
                        <a:cs typeface="+mn-cs"/>
                      </a:endParaRPr>
                    </a:p>
                  </a:txBody>
                  <a:tcPr marL="85725"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E5E5"/>
                    </a:solidFill>
                  </a:tcPr>
                </a:tc>
                <a:tc hMerge="1" vMerge="1">
                  <a:txBody>
                    <a:bodyPr/>
                    <a:lstStyle/>
                    <a:p>
                      <a:endParaRPr lang="en-US"/>
                    </a:p>
                  </a:txBody>
                  <a:tcPr/>
                </a:tc>
                <a:tc hMerge="1" vMerge="1">
                  <a:txBody>
                    <a:bodyPr/>
                    <a:lstStyle/>
                    <a:p>
                      <a:endParaRPr lang="en-US" dirty="0"/>
                    </a:p>
                  </a:txBody>
                  <a:tcPr/>
                </a:tc>
                <a:tc>
                  <a:txBody>
                    <a:bodyPr/>
                    <a:lstStyle/>
                    <a:p>
                      <a:pPr algn="ctr" fontAlgn="ctr"/>
                      <a:r>
                        <a:rPr lang="en-US" sz="1100" b="1" i="0" u="none" strike="noStrike" dirty="0">
                          <a:solidFill>
                            <a:schemeClr val="bg1"/>
                          </a:solidFill>
                          <a:effectLst/>
                          <a:latin typeface="Trebuchet MS" panose="020B0603020202020204" pitchFamily="34" charset="0"/>
                        </a:rPr>
                        <a:t>Saudization%</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gridSpan="2">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hMerge="1">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algn="ctr"/>
                      <a:r>
                        <a:rPr lang="en-US" sz="1100" b="1"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452301738"/>
                  </a:ext>
                </a:extLst>
              </a:tr>
              <a:tr h="267909">
                <a:tc gridSpan="4">
                  <a:txBody>
                    <a:bodyPr/>
                    <a:lstStyle/>
                    <a:p>
                      <a:pPr algn="r" fontAlgn="ctr"/>
                      <a:r>
                        <a:rPr lang="en-US" sz="1100" b="0" i="0" u="none" strike="noStrike" dirty="0">
                          <a:solidFill>
                            <a:schemeClr val="bg1"/>
                          </a:solidFill>
                          <a:effectLst/>
                          <a:latin typeface="Trebuchet MS" panose="020B0603020202020204" pitchFamily="34" charset="0"/>
                        </a:rPr>
                        <a:t>Saudi National </a:t>
                      </a:r>
                      <a:r>
                        <a:rPr lang="en-US" sz="1100" b="1" i="0" u="none" strike="noStrike" dirty="0">
                          <a:solidFill>
                            <a:schemeClr val="bg1"/>
                          </a:solidFill>
                          <a:effectLst/>
                          <a:latin typeface="Trebuchet MS" panose="020B0603020202020204" pitchFamily="34" charset="0"/>
                        </a:rPr>
                        <a:t>Male Employees</a:t>
                      </a:r>
                      <a:r>
                        <a:rPr lang="en-US" sz="1000" b="1" i="0" u="none" strike="noStrike" dirty="0">
                          <a:solidFill>
                            <a:schemeClr val="bg1"/>
                          </a:solidFill>
                          <a:effectLst/>
                          <a:latin typeface="Trebuchet MS" panose="020B0603020202020204" pitchFamily="34" charset="0"/>
                        </a:rPr>
                        <a:t> </a:t>
                      </a:r>
                      <a:r>
                        <a:rPr lang="en-US" sz="1000" b="0" i="0" u="none" strike="noStrike" dirty="0">
                          <a:solidFill>
                            <a:schemeClr val="bg1"/>
                          </a:solidFill>
                          <a:effectLst/>
                          <a:latin typeface="Trebuchet MS" panose="020B0603020202020204" pitchFamily="34" charset="0"/>
                        </a:rPr>
                        <a:t>- Total Headcount</a:t>
                      </a:r>
                      <a:endParaRPr lang="en-US" sz="1050" b="0" i="0" u="none" strike="noStrike" dirty="0">
                        <a:solidFill>
                          <a:schemeClr val="bg1"/>
                        </a:solidFill>
                        <a:effectLst/>
                        <a:latin typeface="Trebuchet MS" panose="020B0603020202020204" pitchFamily="34" charset="0"/>
                      </a:endParaRPr>
                    </a:p>
                  </a:txBody>
                  <a:tcPr marL="0" marR="17145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en-US"/>
                    </a:p>
                  </a:txBody>
                  <a:tcPr/>
                </a:tc>
                <a:tc hMerge="1">
                  <a:txBody>
                    <a:bodyPr/>
                    <a:lstStyle/>
                    <a:p>
                      <a:endParaRPr lang="en-US"/>
                    </a:p>
                  </a:txBody>
                  <a:tcPr/>
                </a:tc>
                <a:tc hMerge="1">
                  <a:txBody>
                    <a:bodyPr/>
                    <a:lstStyle/>
                    <a:p>
                      <a:pPr algn="ctr" fontAlgn="ct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43557708"/>
                  </a:ext>
                </a:extLst>
              </a:tr>
              <a:tr h="361098">
                <a:tc gridSpan="4">
                  <a:txBody>
                    <a:bodyPr/>
                    <a:lstStyle/>
                    <a:p>
                      <a:pPr algn="r" fontAlgn="ctr"/>
                      <a:r>
                        <a:rPr lang="en-US" sz="1100" b="0" i="0" u="none" strike="noStrike" dirty="0">
                          <a:solidFill>
                            <a:schemeClr val="bg1"/>
                          </a:solidFill>
                          <a:effectLst/>
                          <a:latin typeface="Trebuchet MS" panose="020B0603020202020204" pitchFamily="34" charset="0"/>
                        </a:rPr>
                        <a:t>Saudi National </a:t>
                      </a:r>
                      <a:r>
                        <a:rPr lang="en-US" sz="1100" b="1" i="0" u="none" strike="noStrike" dirty="0">
                          <a:solidFill>
                            <a:schemeClr val="bg1"/>
                          </a:solidFill>
                          <a:effectLst/>
                          <a:latin typeface="Trebuchet MS" panose="020B0603020202020204" pitchFamily="34" charset="0"/>
                        </a:rPr>
                        <a:t>Female Employees</a:t>
                      </a:r>
                      <a:r>
                        <a:rPr lang="en-US" sz="1000" b="1" i="0" u="none" strike="noStrike" dirty="0">
                          <a:solidFill>
                            <a:schemeClr val="bg1"/>
                          </a:solidFill>
                          <a:effectLst/>
                          <a:latin typeface="Trebuchet MS" panose="020B0603020202020204" pitchFamily="34" charset="0"/>
                        </a:rPr>
                        <a:t> </a:t>
                      </a:r>
                      <a:r>
                        <a:rPr lang="en-US" sz="1000" b="0" i="0" u="none" strike="noStrike" dirty="0">
                          <a:solidFill>
                            <a:schemeClr val="bg1"/>
                          </a:solidFill>
                          <a:effectLst/>
                          <a:latin typeface="Trebuchet MS" panose="020B0603020202020204" pitchFamily="34" charset="0"/>
                        </a:rPr>
                        <a:t>- Total Headcount</a:t>
                      </a:r>
                      <a:endParaRPr lang="en-US" sz="1050" b="0" i="0" u="none" strike="noStrike" dirty="0">
                        <a:solidFill>
                          <a:schemeClr val="bg1"/>
                        </a:solidFill>
                        <a:effectLst/>
                        <a:latin typeface="Trebuchet MS" panose="020B0603020202020204" pitchFamily="34" charset="0"/>
                      </a:endParaRPr>
                    </a:p>
                  </a:txBody>
                  <a:tcPr marL="0" marR="17145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en-US"/>
                    </a:p>
                  </a:txBody>
                  <a:tcPr/>
                </a:tc>
                <a:tc hMerge="1">
                  <a:txBody>
                    <a:bodyPr/>
                    <a:lstStyle/>
                    <a:p>
                      <a:endParaRPr lang="en-US"/>
                    </a:p>
                  </a:txBody>
                  <a:tcPr/>
                </a:tc>
                <a:tc hMerge="1">
                  <a:txBody>
                    <a:bodyPr/>
                    <a:lstStyle/>
                    <a:p>
                      <a:pPr algn="ctr" fontAlgn="ct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37362801"/>
                  </a:ext>
                </a:extLst>
              </a:tr>
              <a:tr h="267909">
                <a:tc gridSpan="4">
                  <a:txBody>
                    <a:bodyPr/>
                    <a:lstStyle/>
                    <a:p>
                      <a:pPr algn="r" fontAlgn="ctr"/>
                      <a:r>
                        <a:rPr lang="en-US" sz="1100" b="0" i="0" u="none" strike="noStrike" dirty="0">
                          <a:solidFill>
                            <a:schemeClr val="bg1"/>
                          </a:solidFill>
                          <a:effectLst/>
                          <a:latin typeface="Trebuchet MS" panose="020B0603020202020204" pitchFamily="34" charset="0"/>
                        </a:rPr>
                        <a:t>Non-Saudi Employees</a:t>
                      </a:r>
                      <a:r>
                        <a:rPr lang="en-US" sz="1000" b="0" i="0" u="none" strike="noStrike" dirty="0">
                          <a:solidFill>
                            <a:schemeClr val="bg1"/>
                          </a:solidFill>
                          <a:effectLst/>
                          <a:latin typeface="Trebuchet MS" panose="020B0603020202020204" pitchFamily="34" charset="0"/>
                        </a:rPr>
                        <a:t> - Total Headcount</a:t>
                      </a:r>
                      <a:endParaRPr lang="en-US" sz="1100" b="0" i="0" u="none" strike="noStrike" dirty="0">
                        <a:solidFill>
                          <a:schemeClr val="bg1"/>
                        </a:solidFill>
                        <a:effectLst/>
                        <a:latin typeface="Trebuchet MS" panose="020B0603020202020204" pitchFamily="34" charset="0"/>
                      </a:endParaRPr>
                    </a:p>
                  </a:txBody>
                  <a:tcPr marL="0" marR="17145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en-US"/>
                    </a:p>
                  </a:txBody>
                  <a:tcPr/>
                </a:tc>
                <a:tc hMerge="1">
                  <a:txBody>
                    <a:bodyPr/>
                    <a:lstStyle/>
                    <a:p>
                      <a:endParaRPr lang="en-US"/>
                    </a:p>
                  </a:txBody>
                  <a:tcPr/>
                </a:tc>
                <a:tc hMerge="1">
                  <a:txBody>
                    <a:bodyPr/>
                    <a:lstStyle/>
                    <a:p>
                      <a:pPr algn="ctr" fontAlgn="ct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a:solidFill>
                            <a:srgbClr val="000000"/>
                          </a:solidFill>
                          <a:effectLst/>
                          <a:latin typeface="Trebuchet MS" panose="020B0603020202020204" pitchFamily="34" charset="0"/>
                        </a:rPr>
                        <a:t>0</a:t>
                      </a:r>
                      <a:endParaRPr lang="en-US" sz="1050" b="0" i="0" u="none" strike="noStrike" dirty="0">
                        <a:solidFill>
                          <a:srgbClr val="000000"/>
                        </a:solidFill>
                        <a:effectLst/>
                        <a:latin typeface="Trebuchet MS" panose="020B0603020202020204" pitchFamily="34" charset="0"/>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pPr algn="ctr" fontAlgn="ctr"/>
                      <a:r>
                        <a:rPr lang="en-US" sz="1050" b="0" i="0" u="none" strike="noStrike" dirty="0">
                          <a:solidFill>
                            <a:srgbClr val="000000"/>
                          </a:solidFill>
                          <a:effectLst/>
                          <a:latin typeface="Trebuchet MS" panose="020B0603020202020204" pitchFamily="34" charset="0"/>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5E5E5"/>
                    </a:solidFill>
                  </a:tcPr>
                </a:tc>
                <a:tc gridSpan="2">
                  <a:txBody>
                    <a:bodyPr/>
                    <a:lstStyle/>
                    <a:p>
                      <a:pPr algn="ctr"/>
                      <a:r>
                        <a:rPr lang="en-US" sz="1050" b="0" i="0" u="none" strike="noStrike" dirty="0">
                          <a:solidFill>
                            <a:srgbClr val="000000"/>
                          </a:solidFill>
                          <a:effectLst/>
                          <a:latin typeface="Trebuchet MS" panose="020B0603020202020204" pitchFamily="34" charset="0"/>
                        </a:rPr>
                        <a:t>0</a:t>
                      </a:r>
                      <a:endParaRPr lang="en-US" dirty="0"/>
                    </a:p>
                  </a:txBody>
                  <a:tcPr marL="0" marR="0" marT="0" marB="0" anchor="ctr">
                    <a:lnL w="952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72145882"/>
                  </a:ext>
                </a:extLst>
              </a:tr>
              <a:tr h="277477">
                <a:tc gridSpan="4">
                  <a:txBody>
                    <a:bodyPr/>
                    <a:lstStyle/>
                    <a:p>
                      <a:pPr algn="l" fontAlgn="ctr"/>
                      <a:r>
                        <a:rPr lang="en-US" sz="1100" b="1" i="0" u="none" strike="noStrike" dirty="0">
                          <a:solidFill>
                            <a:srgbClr val="FFFFFF"/>
                          </a:solidFill>
                          <a:effectLst/>
                          <a:latin typeface="Trebuchet MS" panose="020B0603020202020204" pitchFamily="34" charset="0"/>
                        </a:rPr>
                        <a:t>SAUDIZATION (%)</a:t>
                      </a:r>
                    </a:p>
                  </a:txBody>
                  <a:tcPr marL="85725"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tc hMerge="1">
                  <a:txBody>
                    <a:bodyPr/>
                    <a:lstStyle/>
                    <a:p>
                      <a:endParaRPr lang="en-US"/>
                    </a:p>
                  </a:txBody>
                  <a:tcPr/>
                </a:tc>
                <a:tc hMerge="1">
                  <a:txBody>
                    <a:bodyPr/>
                    <a:lstStyle/>
                    <a:p>
                      <a:pPr algn="ctr" fontAlgn="ctr"/>
                      <a:endParaRPr lang="en-US" sz="1100" b="1" i="0" u="none" strike="noStrike" dirty="0">
                        <a:solidFill>
                          <a:srgbClr val="000000"/>
                        </a:solidFill>
                        <a:effectLst/>
                        <a:latin typeface="Trebuchet MS" panose="020B0603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fontAlgn="ctr"/>
                      <a:r>
                        <a:rPr lang="en-US" sz="1100" b="1" i="0" u="none" strike="noStrike" dirty="0">
                          <a:solidFill>
                            <a:srgbClr val="000000"/>
                          </a:solidFill>
                          <a:effectLst/>
                          <a:latin typeface="Trebuchet MS" panose="020B0603020202020204" pitchFamily="34" charset="0"/>
                        </a:rPr>
                        <a:t>0%</a:t>
                      </a:r>
                    </a:p>
                  </a:txBody>
                  <a:tcPr marL="0" marR="0" marT="0"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gn="ctr"/>
                      <a:r>
                        <a:rPr lang="en-US" sz="1100" b="1" i="0" u="none" strike="noStrike" dirty="0">
                          <a:solidFill>
                            <a:srgbClr val="000000"/>
                          </a:solidFill>
                          <a:effectLst/>
                          <a:latin typeface="Trebuchet MS" panose="020B0603020202020204" pitchFamily="34" charset="0"/>
                        </a:rPr>
                        <a:t>0%</a:t>
                      </a:r>
                      <a:endParaRPr lang="en-US" dirty="0"/>
                    </a:p>
                  </a:txBody>
                  <a:tcPr marL="0" marR="0" marT="0" marB="0" anchor="ctr">
                    <a:lnL w="25400" cap="flat" cmpd="dbl"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666444077"/>
                  </a:ext>
                </a:extLst>
              </a:tr>
            </a:tbl>
          </a:graphicData>
        </a:graphic>
      </p:graphicFrame>
      <p:graphicFrame>
        <p:nvGraphicFramePr>
          <p:cNvPr id="15" name="Table 14">
            <a:extLst>
              <a:ext uri="{FF2B5EF4-FFF2-40B4-BE49-F238E27FC236}">
                <a16:creationId xmlns:a16="http://schemas.microsoft.com/office/drawing/2014/main" id="{14C49C25-1F7D-47A1-B800-8A5AC1BEA3DC}"/>
              </a:ext>
            </a:extLst>
          </p:cNvPr>
          <p:cNvGraphicFramePr>
            <a:graphicFrameLocks noGrp="1"/>
          </p:cNvGraphicFramePr>
          <p:nvPr>
            <p:extLst>
              <p:ext uri="{D42A27DB-BD31-4B8C-83A1-F6EECF244321}">
                <p14:modId xmlns:p14="http://schemas.microsoft.com/office/powerpoint/2010/main" val="2115955847"/>
              </p:ext>
            </p:extLst>
          </p:nvPr>
        </p:nvGraphicFramePr>
        <p:xfrm>
          <a:off x="7759337" y="1017643"/>
          <a:ext cx="4127862" cy="2897409"/>
        </p:xfrm>
        <a:graphic>
          <a:graphicData uri="http://schemas.openxmlformats.org/drawingml/2006/table">
            <a:tbl>
              <a:tblPr firstRow="1" bandRow="1">
                <a:tableStyleId>{5C22544A-7EE6-4342-B048-85BDC9FD1C3A}</a:tableStyleId>
              </a:tblPr>
              <a:tblGrid>
                <a:gridCol w="4127862">
                  <a:extLst>
                    <a:ext uri="{9D8B030D-6E8A-4147-A177-3AD203B41FA5}">
                      <a16:colId xmlns:a16="http://schemas.microsoft.com/office/drawing/2014/main" val="3300413387"/>
                    </a:ext>
                  </a:extLst>
                </a:gridCol>
              </a:tblGrid>
              <a:tr h="650945">
                <a:tc>
                  <a:txBody>
                    <a:bodyPr/>
                    <a:lstStyle/>
                    <a:p>
                      <a:pPr algn="ctr"/>
                      <a:r>
                        <a:rPr lang="en-US" sz="1400" dirty="0">
                          <a:latin typeface="Trebuchet MS" panose="020B0603020202020204" pitchFamily="34" charset="0"/>
                        </a:rPr>
                        <a:t>Variance Explanation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47760889"/>
                  </a:ext>
                </a:extLst>
              </a:tr>
              <a:tr h="2246464">
                <a:tc>
                  <a:txBody>
                    <a:bodyPr/>
                    <a:lstStyle/>
                    <a:p>
                      <a:pPr marL="171450" indent="-171450">
                        <a:buFont typeface="Arial" panose="020B0604020202020204" pitchFamily="34" charset="0"/>
                        <a:buChar char="•"/>
                      </a:pPr>
                      <a:r>
                        <a:rPr lang="en-US" sz="1000" b="1" i="1" dirty="0">
                          <a:highlight>
                            <a:srgbClr val="FFFF00"/>
                          </a:highlight>
                          <a:latin typeface="Trebuchet MS" panose="020B0603020202020204" pitchFamily="34" charset="0"/>
                        </a:rPr>
                        <a:t>Critical section, must be completed</a:t>
                      </a:r>
                    </a:p>
                    <a:p>
                      <a:pPr marL="171450" indent="-171450">
                        <a:buFont typeface="Arial" panose="020B0604020202020204" pitchFamily="34" charset="0"/>
                        <a:buChar char="•"/>
                      </a:pPr>
                      <a:r>
                        <a:rPr lang="en-US" sz="1000" i="1" dirty="0">
                          <a:latin typeface="Trebuchet MS" panose="020B0603020202020204" pitchFamily="34" charset="0"/>
                        </a:rPr>
                        <a:t>Briefly explain the main reason(s) for your reported total year-to-date iktva score, addressing variances to the iktva target. Include actions you are taking to address any gaps.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4436314"/>
                  </a:ext>
                </a:extLst>
              </a:tr>
            </a:tbl>
          </a:graphicData>
        </a:graphic>
      </p:graphicFrame>
      <p:graphicFrame>
        <p:nvGraphicFramePr>
          <p:cNvPr id="17" name="Table 16">
            <a:extLst>
              <a:ext uri="{FF2B5EF4-FFF2-40B4-BE49-F238E27FC236}">
                <a16:creationId xmlns:a16="http://schemas.microsoft.com/office/drawing/2014/main" id="{54139BC6-5127-40C3-9B20-03A63F2CC16F}"/>
              </a:ext>
            </a:extLst>
          </p:cNvPr>
          <p:cNvGraphicFramePr>
            <a:graphicFrameLocks noGrp="1"/>
          </p:cNvGraphicFramePr>
          <p:nvPr>
            <p:extLst>
              <p:ext uri="{D42A27DB-BD31-4B8C-83A1-F6EECF244321}">
                <p14:modId xmlns:p14="http://schemas.microsoft.com/office/powerpoint/2010/main" val="2000781053"/>
              </p:ext>
            </p:extLst>
          </p:nvPr>
        </p:nvGraphicFramePr>
        <p:xfrm>
          <a:off x="7759337" y="4028652"/>
          <a:ext cx="4127862" cy="2350501"/>
        </p:xfrm>
        <a:graphic>
          <a:graphicData uri="http://schemas.openxmlformats.org/drawingml/2006/table">
            <a:tbl>
              <a:tblPr firstRow="1" bandRow="1">
                <a:tableStyleId>{5C22544A-7EE6-4342-B048-85BDC9FD1C3A}</a:tableStyleId>
              </a:tblPr>
              <a:tblGrid>
                <a:gridCol w="4127862">
                  <a:extLst>
                    <a:ext uri="{9D8B030D-6E8A-4147-A177-3AD203B41FA5}">
                      <a16:colId xmlns:a16="http://schemas.microsoft.com/office/drawing/2014/main" val="3300413387"/>
                    </a:ext>
                  </a:extLst>
                </a:gridCol>
              </a:tblGrid>
              <a:tr h="528074">
                <a:tc>
                  <a:txBody>
                    <a:bodyPr/>
                    <a:lstStyle/>
                    <a:p>
                      <a:pPr algn="ctr"/>
                      <a:r>
                        <a:rPr lang="en-US" sz="1400" dirty="0">
                          <a:latin typeface="Trebuchet MS" panose="020B0603020202020204" pitchFamily="34" charset="0"/>
                        </a:rPr>
                        <a:t>Challenges and Gaps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47760889"/>
                  </a:ext>
                </a:extLst>
              </a:tr>
              <a:tr h="1822427">
                <a:tc>
                  <a:txBody>
                    <a:bodyPr/>
                    <a:lstStyle/>
                    <a:p>
                      <a:pPr marL="171450" indent="-171450">
                        <a:buFont typeface="Arial" panose="020B0604020202020204" pitchFamily="34" charset="0"/>
                        <a:buChar char="•"/>
                      </a:pPr>
                      <a:r>
                        <a:rPr lang="en-US" sz="1000" b="1" i="1" dirty="0">
                          <a:highlight>
                            <a:srgbClr val="FFFF00"/>
                          </a:highlight>
                          <a:latin typeface="Trebuchet MS" panose="020B0603020202020204" pitchFamily="34" charset="0"/>
                        </a:rPr>
                        <a:t>List Major Challenges &amp; Gaps</a:t>
                      </a:r>
                      <a:endParaRPr lang="en-US" sz="1000" i="1" dirty="0">
                        <a:latin typeface="Trebuchet MS" panose="020B0603020202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4436314"/>
                  </a:ext>
                </a:extLst>
              </a:tr>
            </a:tbl>
          </a:graphicData>
        </a:graphic>
      </p:graphicFrame>
    </p:spTree>
    <p:extLst>
      <p:ext uri="{BB962C8B-B14F-4D97-AF65-F5344CB8AC3E}">
        <p14:creationId xmlns:p14="http://schemas.microsoft.com/office/powerpoint/2010/main" val="1160399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48848CA6-2E66-4C48-98CD-353FB6A30631}"/>
              </a:ext>
            </a:extLst>
          </p:cNvPr>
          <p:cNvSpPr>
            <a:spLocks noGrp="1"/>
          </p:cNvSpPr>
          <p:nvPr>
            <p:ph type="body" sz="quarter" idx="15"/>
          </p:nvPr>
        </p:nvSpPr>
        <p:spPr>
          <a:xfrm>
            <a:off x="223519" y="355980"/>
            <a:ext cx="6640906" cy="687072"/>
          </a:xfrm>
        </p:spPr>
        <p:txBody>
          <a:bodyPr/>
          <a:lstStyle/>
          <a:p>
            <a:r>
              <a:rPr lang="en-US" sz="1600" b="1" dirty="0"/>
              <a:t>Section (4):</a:t>
            </a:r>
          </a:p>
          <a:p>
            <a:r>
              <a:rPr lang="en-US" sz="1600" b="1" dirty="0"/>
              <a:t>Major Investments Summary </a:t>
            </a:r>
          </a:p>
        </p:txBody>
      </p:sp>
      <p:sp>
        <p:nvSpPr>
          <p:cNvPr id="7" name="Rectangle 6">
            <a:extLst>
              <a:ext uri="{FF2B5EF4-FFF2-40B4-BE49-F238E27FC236}">
                <a16:creationId xmlns:a16="http://schemas.microsoft.com/office/drawing/2014/main" id="{09C4C3F9-C186-4B23-997F-BEEE14FCC0C9}"/>
              </a:ext>
            </a:extLst>
          </p:cNvPr>
          <p:cNvSpPr/>
          <p:nvPr/>
        </p:nvSpPr>
        <p:spPr>
          <a:xfrm>
            <a:off x="-332809" y="1086677"/>
            <a:ext cx="5436973" cy="315151"/>
          </a:xfrm>
          <a:prstGeom prst="rect">
            <a:avLst/>
          </a:prstGeom>
        </p:spPr>
        <p:txBody>
          <a:bodyPr wrap="square">
            <a:spAutoFit/>
          </a:bodyPr>
          <a:lstStyle/>
          <a:p>
            <a:pPr lvl="1">
              <a:lnSpc>
                <a:spcPct val="150000"/>
              </a:lnSpc>
            </a:pPr>
            <a:r>
              <a:rPr lang="en-US" sz="1100" b="1" i="1" dirty="0">
                <a:latin typeface="Trebuchet MS" panose="020B0603020202020204" pitchFamily="34" charset="0"/>
              </a:rPr>
              <a:t>Provide details on completed, in-progress, and planned investments</a:t>
            </a:r>
          </a:p>
        </p:txBody>
      </p:sp>
      <p:graphicFrame>
        <p:nvGraphicFramePr>
          <p:cNvPr id="8" name="Table 7">
            <a:extLst>
              <a:ext uri="{FF2B5EF4-FFF2-40B4-BE49-F238E27FC236}">
                <a16:creationId xmlns:a16="http://schemas.microsoft.com/office/drawing/2014/main" id="{CC5963D3-F2D4-4F61-9F22-C545F7FFD4EC}"/>
              </a:ext>
            </a:extLst>
          </p:cNvPr>
          <p:cNvGraphicFramePr>
            <a:graphicFrameLocks noGrp="1"/>
          </p:cNvGraphicFramePr>
          <p:nvPr>
            <p:extLst>
              <p:ext uri="{D42A27DB-BD31-4B8C-83A1-F6EECF244321}">
                <p14:modId xmlns:p14="http://schemas.microsoft.com/office/powerpoint/2010/main" val="1725597700"/>
              </p:ext>
            </p:extLst>
          </p:nvPr>
        </p:nvGraphicFramePr>
        <p:xfrm>
          <a:off x="105490" y="1445453"/>
          <a:ext cx="11642371" cy="2773680"/>
        </p:xfrm>
        <a:graphic>
          <a:graphicData uri="http://schemas.openxmlformats.org/drawingml/2006/table">
            <a:tbl>
              <a:tblPr firstRow="1" bandRow="1">
                <a:tableStyleId>{5C22544A-7EE6-4342-B048-85BDC9FD1C3A}</a:tableStyleId>
              </a:tblPr>
              <a:tblGrid>
                <a:gridCol w="2007306">
                  <a:extLst>
                    <a:ext uri="{9D8B030D-6E8A-4147-A177-3AD203B41FA5}">
                      <a16:colId xmlns:a16="http://schemas.microsoft.com/office/drawing/2014/main" val="2585863017"/>
                    </a:ext>
                  </a:extLst>
                </a:gridCol>
                <a:gridCol w="1465403">
                  <a:extLst>
                    <a:ext uri="{9D8B030D-6E8A-4147-A177-3AD203B41FA5}">
                      <a16:colId xmlns:a16="http://schemas.microsoft.com/office/drawing/2014/main" val="2594250860"/>
                    </a:ext>
                  </a:extLst>
                </a:gridCol>
                <a:gridCol w="1465403">
                  <a:extLst>
                    <a:ext uri="{9D8B030D-6E8A-4147-A177-3AD203B41FA5}">
                      <a16:colId xmlns:a16="http://schemas.microsoft.com/office/drawing/2014/main" val="2834755367"/>
                    </a:ext>
                  </a:extLst>
                </a:gridCol>
                <a:gridCol w="1736355">
                  <a:extLst>
                    <a:ext uri="{9D8B030D-6E8A-4147-A177-3AD203B41FA5}">
                      <a16:colId xmlns:a16="http://schemas.microsoft.com/office/drawing/2014/main" val="1270017203"/>
                    </a:ext>
                  </a:extLst>
                </a:gridCol>
                <a:gridCol w="1736355">
                  <a:extLst>
                    <a:ext uri="{9D8B030D-6E8A-4147-A177-3AD203B41FA5}">
                      <a16:colId xmlns:a16="http://schemas.microsoft.com/office/drawing/2014/main" val="1316051902"/>
                    </a:ext>
                  </a:extLst>
                </a:gridCol>
                <a:gridCol w="1736355">
                  <a:extLst>
                    <a:ext uri="{9D8B030D-6E8A-4147-A177-3AD203B41FA5}">
                      <a16:colId xmlns:a16="http://schemas.microsoft.com/office/drawing/2014/main" val="3568360479"/>
                    </a:ext>
                  </a:extLst>
                </a:gridCol>
                <a:gridCol w="1495194">
                  <a:extLst>
                    <a:ext uri="{9D8B030D-6E8A-4147-A177-3AD203B41FA5}">
                      <a16:colId xmlns:a16="http://schemas.microsoft.com/office/drawing/2014/main" val="2823842164"/>
                    </a:ext>
                  </a:extLst>
                </a:gridCol>
              </a:tblGrid>
              <a:tr h="441547">
                <a:tc>
                  <a:txBody>
                    <a:bodyPr/>
                    <a:lstStyle/>
                    <a:p>
                      <a:pPr algn="ctr"/>
                      <a:r>
                        <a:rPr lang="en-US" sz="1400" dirty="0">
                          <a:latin typeface="Trebuchet MS" panose="020B0603020202020204" pitchFamily="34" charset="0"/>
                        </a:rPr>
                        <a:t>Investment Name  </a:t>
                      </a:r>
                    </a:p>
                  </a:txBody>
                  <a:tcPr anchor="ctr">
                    <a:lnB w="31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1400" dirty="0">
                          <a:latin typeface="Trebuchet MS" panose="020B0603020202020204" pitchFamily="34" charset="0"/>
                        </a:rPr>
                        <a:t>Capex ($MM)</a:t>
                      </a:r>
                    </a:p>
                  </a:txBody>
                  <a:tcPr anchor="ctr">
                    <a:lnB w="31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1400" dirty="0">
                          <a:latin typeface="Trebuchet MS" panose="020B0603020202020204" pitchFamily="34" charset="0"/>
                        </a:rPr>
                        <a:t>Location</a:t>
                      </a:r>
                    </a:p>
                  </a:txBody>
                  <a:tcPr anchor="ctr">
                    <a:lnB w="31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1400" dirty="0">
                          <a:latin typeface="Trebuchet MS" panose="020B0603020202020204" pitchFamily="34" charset="0"/>
                        </a:rPr>
                        <a:t>Scope (Products &amp; Services)</a:t>
                      </a:r>
                    </a:p>
                  </a:txBody>
                  <a:tcPr anchor="ctr">
                    <a:lnB w="31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1400" dirty="0">
                          <a:latin typeface="Trebuchet MS" panose="020B0603020202020204" pitchFamily="34" charset="0"/>
                        </a:rPr>
                        <a:t>Job Creation</a:t>
                      </a:r>
                    </a:p>
                  </a:txBody>
                  <a:tcPr anchor="ctr">
                    <a:lnB w="31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1400" dirty="0">
                          <a:latin typeface="Trebuchet MS" panose="020B0603020202020204" pitchFamily="34" charset="0"/>
                        </a:rPr>
                        <a:t>ETC (Year/Quarter)</a:t>
                      </a:r>
                    </a:p>
                  </a:txBody>
                  <a:tcPr anchor="ctr">
                    <a:lnB w="31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en-US" sz="1600" dirty="0"/>
                        <a:t>Current Status</a:t>
                      </a:r>
                    </a:p>
                  </a:txBody>
                  <a:tcPr anchor="ctr">
                    <a:lnB w="3175"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808507846"/>
                  </a:ext>
                </a:extLst>
              </a:tr>
              <a:tr h="353951">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9286869"/>
                  </a:ext>
                </a:extLst>
              </a:tr>
              <a:tr h="353951">
                <a:tc>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9628442"/>
                  </a:ext>
                </a:extLst>
              </a:tr>
              <a:tr h="353951">
                <a:tc>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1897984"/>
                  </a:ext>
                </a:extLst>
              </a:tr>
              <a:tr h="353951">
                <a:tc>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9855450"/>
                  </a:ext>
                </a:extLst>
              </a:tr>
              <a:tr h="353951">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3487565"/>
                  </a:ext>
                </a:extLst>
              </a:tr>
              <a:tr h="353951">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9434527"/>
                  </a:ext>
                </a:extLst>
              </a:tr>
            </a:tbl>
          </a:graphicData>
        </a:graphic>
      </p:graphicFrame>
      <p:graphicFrame>
        <p:nvGraphicFramePr>
          <p:cNvPr id="10" name="Table 9">
            <a:extLst>
              <a:ext uri="{FF2B5EF4-FFF2-40B4-BE49-F238E27FC236}">
                <a16:creationId xmlns:a16="http://schemas.microsoft.com/office/drawing/2014/main" id="{25A2F1A7-E72D-4391-9F4B-1E846866C6CD}"/>
              </a:ext>
            </a:extLst>
          </p:cNvPr>
          <p:cNvGraphicFramePr>
            <a:graphicFrameLocks noGrp="1"/>
          </p:cNvGraphicFramePr>
          <p:nvPr>
            <p:extLst>
              <p:ext uri="{D42A27DB-BD31-4B8C-83A1-F6EECF244321}">
                <p14:modId xmlns:p14="http://schemas.microsoft.com/office/powerpoint/2010/main" val="4202575529"/>
              </p:ext>
            </p:extLst>
          </p:nvPr>
        </p:nvGraphicFramePr>
        <p:xfrm>
          <a:off x="105490" y="4953991"/>
          <a:ext cx="11642371" cy="1470255"/>
        </p:xfrm>
        <a:graphic>
          <a:graphicData uri="http://schemas.openxmlformats.org/drawingml/2006/table">
            <a:tbl>
              <a:tblPr firstRow="1" bandRow="1">
                <a:tableStyleId>{5C22544A-7EE6-4342-B048-85BDC9FD1C3A}</a:tableStyleId>
              </a:tblPr>
              <a:tblGrid>
                <a:gridCol w="11642371">
                  <a:extLst>
                    <a:ext uri="{9D8B030D-6E8A-4147-A177-3AD203B41FA5}">
                      <a16:colId xmlns:a16="http://schemas.microsoft.com/office/drawing/2014/main" val="3300413387"/>
                    </a:ext>
                  </a:extLst>
                </a:gridCol>
              </a:tblGrid>
              <a:tr h="297525">
                <a:tc>
                  <a:txBody>
                    <a:bodyPr/>
                    <a:lstStyle/>
                    <a:p>
                      <a:pPr algn="ctr"/>
                      <a:r>
                        <a:rPr lang="en-US" sz="1600" dirty="0">
                          <a:latin typeface="Trebuchet MS" panose="020B0603020202020204" pitchFamily="34" charset="0"/>
                        </a:rPr>
                        <a:t>Investments - General Comments</a:t>
                      </a:r>
                    </a:p>
                    <a:p>
                      <a:pPr algn="ctr"/>
                      <a:endParaRPr lang="en-US" sz="1600" dirty="0">
                        <a:latin typeface="Trebuchet MS" panose="020B0603020202020204" pitchFamily="34" charset="0"/>
                      </a:endParaRPr>
                    </a:p>
                  </a:txBody>
                  <a:tcPr anchor="ctr">
                    <a:lnB w="3175"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47760889"/>
                  </a:ext>
                </a:extLst>
              </a:tr>
              <a:tr h="891135">
                <a:tc>
                  <a:txBody>
                    <a:bodyPr/>
                    <a:lstStyle/>
                    <a:p>
                      <a:r>
                        <a:rPr lang="en-US" sz="1600" b="1" kern="1200" dirty="0">
                          <a:solidFill>
                            <a:schemeClr val="tx1"/>
                          </a:solidFill>
                          <a:latin typeface="+mn-lt"/>
                          <a:ea typeface="+mn-ea"/>
                          <a:cs typeface="+mn-cs"/>
                        </a:rPr>
                        <a:t>Briefly describe any in-Kingdom Capital Investments occurring in this calendar year.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4436314"/>
                  </a:ext>
                </a:extLst>
              </a:tr>
            </a:tbl>
          </a:graphicData>
        </a:graphic>
      </p:graphicFrame>
    </p:spTree>
    <p:extLst>
      <p:ext uri="{BB962C8B-B14F-4D97-AF65-F5344CB8AC3E}">
        <p14:creationId xmlns:p14="http://schemas.microsoft.com/office/powerpoint/2010/main" val="2720331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679BECE-4A1B-4762-BEF4-88E736884F52}"/>
              </a:ext>
            </a:extLst>
          </p:cNvPr>
          <p:cNvGraphicFramePr>
            <a:graphicFrameLocks noGrp="1"/>
          </p:cNvGraphicFramePr>
          <p:nvPr>
            <p:extLst>
              <p:ext uri="{D42A27DB-BD31-4B8C-83A1-F6EECF244321}">
                <p14:modId xmlns:p14="http://schemas.microsoft.com/office/powerpoint/2010/main" val="4127590125"/>
              </p:ext>
            </p:extLst>
          </p:nvPr>
        </p:nvGraphicFramePr>
        <p:xfrm>
          <a:off x="223518" y="1089264"/>
          <a:ext cx="11490960" cy="2229840"/>
        </p:xfrm>
        <a:graphic>
          <a:graphicData uri="http://schemas.openxmlformats.org/drawingml/2006/table">
            <a:tbl>
              <a:tblPr firstRow="1" bandRow="1">
                <a:tableStyleId>{5C22544A-7EE6-4342-B048-85BDC9FD1C3A}</a:tableStyleId>
              </a:tblPr>
              <a:tblGrid>
                <a:gridCol w="5745480">
                  <a:extLst>
                    <a:ext uri="{9D8B030D-6E8A-4147-A177-3AD203B41FA5}">
                      <a16:colId xmlns:a16="http://schemas.microsoft.com/office/drawing/2014/main" val="2099864215"/>
                    </a:ext>
                  </a:extLst>
                </a:gridCol>
                <a:gridCol w="5745480">
                  <a:extLst>
                    <a:ext uri="{9D8B030D-6E8A-4147-A177-3AD203B41FA5}">
                      <a16:colId xmlns:a16="http://schemas.microsoft.com/office/drawing/2014/main" val="196319973"/>
                    </a:ext>
                  </a:extLst>
                </a:gridCol>
              </a:tblGrid>
              <a:tr h="445968">
                <a:tc>
                  <a:txBody>
                    <a:bodyPr/>
                    <a:lstStyle/>
                    <a:p>
                      <a:pPr marL="0" algn="l" defTabSz="457200" rtl="0" eaLnBrk="1" latinLnBrk="0" hangingPunct="1"/>
                      <a:r>
                        <a:rPr lang="en-US" sz="1600" b="1" kern="1200" dirty="0">
                          <a:solidFill>
                            <a:schemeClr val="lt1"/>
                          </a:solidFill>
                          <a:latin typeface="+mn-lt"/>
                          <a:ea typeface="+mn-ea"/>
                          <a:cs typeface="+mn-cs"/>
                        </a:rPr>
                        <a:t>Goods/Services</a:t>
                      </a:r>
                    </a:p>
                  </a:txBody>
                  <a:tcPr anchor="ctr">
                    <a:lnB w="3175" cap="flat" cmpd="sng" algn="ctr">
                      <a:solidFill>
                        <a:schemeClr val="tx1"/>
                      </a:solidFill>
                      <a:prstDash val="solid"/>
                      <a:round/>
                      <a:headEnd type="none" w="med" len="med"/>
                      <a:tailEnd type="none" w="med" len="med"/>
                    </a:lnB>
                    <a:solidFill>
                      <a:schemeClr val="bg2">
                        <a:lumMod val="75000"/>
                      </a:schemeClr>
                    </a:solidFill>
                  </a:tcPr>
                </a:tc>
                <a:tc>
                  <a:txBody>
                    <a:bodyPr/>
                    <a:lstStyle/>
                    <a:p>
                      <a:pPr marL="0" algn="l" defTabSz="457200" rtl="0" eaLnBrk="1" latinLnBrk="0" hangingPunct="1"/>
                      <a:r>
                        <a:rPr lang="en-US" sz="1600" b="1" kern="1200" dirty="0">
                          <a:solidFill>
                            <a:schemeClr val="lt1"/>
                          </a:solidFill>
                          <a:latin typeface="+mn-lt"/>
                          <a:ea typeface="+mn-ea"/>
                          <a:cs typeface="+mn-cs"/>
                        </a:rPr>
                        <a:t>Country</a:t>
                      </a:r>
                    </a:p>
                  </a:txBody>
                  <a:tcPr anchor="ctr">
                    <a:lnB w="3175"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2380716224"/>
                  </a:ext>
                </a:extLst>
              </a:tr>
              <a:tr h="445968">
                <a:tc>
                  <a:txBody>
                    <a:bodyPr/>
                    <a:lstStyle/>
                    <a:p>
                      <a:pPr marL="0" algn="l" defTabSz="457200" rtl="0" eaLnBrk="1" latinLnBrk="0" hangingPunct="1"/>
                      <a:endParaRPr lang="en-US" sz="1600" b="1" kern="1200" dirty="0">
                        <a:solidFill>
                          <a:schemeClr val="lt1"/>
                        </a:solidFill>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l" defTabSz="457200" rtl="0" eaLnBrk="1" latinLnBrk="0" hangingPunct="1"/>
                      <a:endParaRPr lang="en-US" sz="1600" b="1" kern="1200" dirty="0">
                        <a:solidFill>
                          <a:schemeClr val="lt1"/>
                        </a:solidFill>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7469639"/>
                  </a:ext>
                </a:extLst>
              </a:tr>
              <a:tr h="445968">
                <a:tc>
                  <a:txBody>
                    <a:bodyPr/>
                    <a:lstStyle/>
                    <a:p>
                      <a:pPr marL="0" algn="l" defTabSz="457200" rtl="0" eaLnBrk="1" latinLnBrk="0" hangingPunct="1"/>
                      <a:endParaRPr lang="en-US" sz="1600" b="1" kern="1200" dirty="0">
                        <a:solidFill>
                          <a:schemeClr val="lt1"/>
                        </a:solidFill>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l" defTabSz="457200" rtl="0" eaLnBrk="1" latinLnBrk="0" hangingPunct="1"/>
                      <a:endParaRPr lang="en-US" sz="1600" b="1" kern="1200" dirty="0">
                        <a:solidFill>
                          <a:schemeClr val="lt1"/>
                        </a:solidFill>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5957055"/>
                  </a:ext>
                </a:extLst>
              </a:tr>
              <a:tr h="445968">
                <a:tc>
                  <a:txBody>
                    <a:bodyPr/>
                    <a:lstStyle/>
                    <a:p>
                      <a:pPr marL="0" algn="l" defTabSz="457200" rtl="0" eaLnBrk="1" latinLnBrk="0" hangingPunct="1"/>
                      <a:endParaRPr lang="en-US" sz="1600" b="1" kern="1200" dirty="0">
                        <a:solidFill>
                          <a:schemeClr val="lt1"/>
                        </a:solidFill>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l" defTabSz="457200" rtl="0" eaLnBrk="1" latinLnBrk="0" hangingPunct="1"/>
                      <a:endParaRPr lang="en-US" sz="1600" b="1" kern="1200" dirty="0">
                        <a:solidFill>
                          <a:schemeClr val="lt1"/>
                        </a:solidFill>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9624374"/>
                  </a:ext>
                </a:extLst>
              </a:tr>
              <a:tr h="445968">
                <a:tc>
                  <a:txBody>
                    <a:bodyPr/>
                    <a:lstStyle/>
                    <a:p>
                      <a:pPr marL="0" algn="l" defTabSz="457200" rtl="0" eaLnBrk="1" latinLnBrk="0" hangingPunct="1"/>
                      <a:endParaRPr lang="en-US" sz="1600" b="1" kern="1200" dirty="0">
                        <a:solidFill>
                          <a:schemeClr val="lt1"/>
                        </a:solidFill>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l" defTabSz="457200" rtl="0" eaLnBrk="1" latinLnBrk="0" hangingPunct="1"/>
                      <a:endParaRPr lang="en-US" sz="1600" b="1" kern="1200" dirty="0">
                        <a:solidFill>
                          <a:schemeClr val="lt1"/>
                        </a:solidFill>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0463500"/>
                  </a:ext>
                </a:extLst>
              </a:tr>
            </a:tbl>
          </a:graphicData>
        </a:graphic>
      </p:graphicFrame>
      <p:sp>
        <p:nvSpPr>
          <p:cNvPr id="8" name="Text Placeholder 4">
            <a:extLst>
              <a:ext uri="{FF2B5EF4-FFF2-40B4-BE49-F238E27FC236}">
                <a16:creationId xmlns:a16="http://schemas.microsoft.com/office/drawing/2014/main" id="{7130CA19-1EFC-4FF5-8B6C-A5637BC50FF5}"/>
              </a:ext>
            </a:extLst>
          </p:cNvPr>
          <p:cNvSpPr txBox="1">
            <a:spLocks/>
          </p:cNvSpPr>
          <p:nvPr/>
        </p:nvSpPr>
        <p:spPr>
          <a:xfrm>
            <a:off x="223518" y="363155"/>
            <a:ext cx="9448801" cy="687072"/>
          </a:xfrm>
          <a:prstGeom prst="rect">
            <a:avLst/>
          </a:prstGeom>
          <a:noFill/>
        </p:spPr>
        <p:txBody>
          <a:bodyPr vert="horz" lIns="0" tIns="45720" rIns="0" bIns="45720" rtlCol="0">
            <a:noAutofit/>
          </a:bodyPr>
          <a:lstStyle>
            <a:lvl1pPr marL="230188" indent="-230188" algn="l" defTabSz="457200" rtl="0" eaLnBrk="1" latinLnBrk="0" hangingPunct="1">
              <a:spcBef>
                <a:spcPts val="600"/>
              </a:spcBef>
              <a:buFont typeface="Arial"/>
              <a:buNone/>
              <a:defRPr sz="2000" kern="1200">
                <a:solidFill>
                  <a:schemeClr val="tx1"/>
                </a:solidFill>
                <a:latin typeface="+mn-lt"/>
                <a:ea typeface="+mn-ea"/>
                <a:cs typeface="+mn-cs"/>
              </a:defRPr>
            </a:lvl1pPr>
            <a:lvl2pPr marL="454025" indent="-223838" algn="l" defTabSz="457200" rtl="0" eaLnBrk="1" latinLnBrk="0" hangingPunct="1">
              <a:spcBef>
                <a:spcPts val="600"/>
              </a:spcBef>
              <a:buFont typeface="Lucida Grande"/>
              <a:buChar char="-"/>
              <a:defRPr sz="1600" kern="1200">
                <a:solidFill>
                  <a:schemeClr val="tx1"/>
                </a:solidFill>
                <a:latin typeface="+mn-lt"/>
                <a:ea typeface="+mn-ea"/>
                <a:cs typeface="+mn-cs"/>
              </a:defRPr>
            </a:lvl2pPr>
            <a:lvl3pPr marL="684213" indent="-230188" algn="l" defTabSz="457200" rtl="0" eaLnBrk="1" latinLnBrk="0" hangingPunct="1">
              <a:spcBef>
                <a:spcPts val="600"/>
              </a:spcBef>
              <a:buFont typeface="Arial"/>
              <a:buChar char="•"/>
              <a:defRPr sz="1600" kern="1200">
                <a:solidFill>
                  <a:schemeClr val="tx1"/>
                </a:solidFill>
                <a:latin typeface="+mn-lt"/>
                <a:ea typeface="+mn-ea"/>
                <a:cs typeface="+mn-cs"/>
              </a:defRPr>
            </a:lvl3pPr>
            <a:lvl4pPr marL="914400" indent="-230188" algn="l" defTabSz="457200" rtl="0" eaLnBrk="1" latinLnBrk="0" hangingPunct="1">
              <a:spcBef>
                <a:spcPts val="600"/>
              </a:spcBef>
              <a:buFont typeface="Lucida Grande"/>
              <a:buChar char="-"/>
              <a:defRPr sz="1600" kern="1200">
                <a:solidFill>
                  <a:schemeClr val="tx1"/>
                </a:solidFill>
                <a:latin typeface="+mn-lt"/>
                <a:ea typeface="+mn-ea"/>
                <a:cs typeface="+mn-cs"/>
              </a:defRPr>
            </a:lvl4pPr>
            <a:lvl5pPr marL="1144588" indent="-230188" algn="l" defTabSz="457200" rtl="0" eaLnBrk="1" latinLnBrk="0" hangingPunct="1">
              <a:spcBef>
                <a:spcPts val="6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b="1" dirty="0"/>
              <a:t>Section (5):</a:t>
            </a:r>
          </a:p>
          <a:p>
            <a:r>
              <a:rPr lang="en-US" sz="1600" b="1" dirty="0"/>
              <a:t>Export Revenue Factor</a:t>
            </a:r>
          </a:p>
        </p:txBody>
      </p:sp>
      <p:sp>
        <p:nvSpPr>
          <p:cNvPr id="9" name="Rectangle 8">
            <a:extLst>
              <a:ext uri="{FF2B5EF4-FFF2-40B4-BE49-F238E27FC236}">
                <a16:creationId xmlns:a16="http://schemas.microsoft.com/office/drawing/2014/main" id="{1F900906-9AB0-4C47-A562-FF95468056A1}"/>
              </a:ext>
            </a:extLst>
          </p:cNvPr>
          <p:cNvSpPr/>
          <p:nvPr/>
        </p:nvSpPr>
        <p:spPr>
          <a:xfrm>
            <a:off x="341546" y="3538897"/>
            <a:ext cx="6325471" cy="584775"/>
          </a:xfrm>
          <a:prstGeom prst="rect">
            <a:avLst/>
          </a:prstGeom>
        </p:spPr>
        <p:txBody>
          <a:bodyPr wrap="square">
            <a:spAutoFit/>
          </a:bodyPr>
          <a:lstStyle/>
          <a:p>
            <a:r>
              <a:rPr lang="en-US" sz="1600" b="1" dirty="0"/>
              <a:t>Section (6):</a:t>
            </a:r>
          </a:p>
          <a:p>
            <a:r>
              <a:rPr lang="fr-FR" sz="1600" b="1" dirty="0"/>
              <a:t>General </a:t>
            </a:r>
            <a:r>
              <a:rPr lang="fr-FR" sz="1600" b="1" dirty="0" err="1"/>
              <a:t>comments</a:t>
            </a:r>
            <a:r>
              <a:rPr lang="fr-FR" sz="1600" b="1" dirty="0"/>
              <a:t> &amp; challenges to </a:t>
            </a:r>
            <a:r>
              <a:rPr lang="fr-FR" sz="1600" b="1" dirty="0" err="1"/>
              <a:t>Localization</a:t>
            </a:r>
            <a:endParaRPr lang="fr-FR" sz="1600" b="1" dirty="0"/>
          </a:p>
        </p:txBody>
      </p:sp>
      <p:graphicFrame>
        <p:nvGraphicFramePr>
          <p:cNvPr id="10" name="Table 9">
            <a:extLst>
              <a:ext uri="{FF2B5EF4-FFF2-40B4-BE49-F238E27FC236}">
                <a16:creationId xmlns:a16="http://schemas.microsoft.com/office/drawing/2014/main" id="{B1556061-3DCD-402D-AE80-E102895DB778}"/>
              </a:ext>
            </a:extLst>
          </p:cNvPr>
          <p:cNvGraphicFramePr>
            <a:graphicFrameLocks noGrp="1"/>
          </p:cNvGraphicFramePr>
          <p:nvPr>
            <p:extLst>
              <p:ext uri="{D42A27DB-BD31-4B8C-83A1-F6EECF244321}">
                <p14:modId xmlns:p14="http://schemas.microsoft.com/office/powerpoint/2010/main" val="2623845528"/>
              </p:ext>
            </p:extLst>
          </p:nvPr>
        </p:nvGraphicFramePr>
        <p:xfrm>
          <a:off x="223519" y="4190061"/>
          <a:ext cx="11490960" cy="1470255"/>
        </p:xfrm>
        <a:graphic>
          <a:graphicData uri="http://schemas.openxmlformats.org/drawingml/2006/table">
            <a:tbl>
              <a:tblPr firstRow="1" bandRow="1">
                <a:tableStyleId>{69012ECD-51FC-41F1-AA8D-1B2483CD663E}</a:tableStyleId>
              </a:tblPr>
              <a:tblGrid>
                <a:gridCol w="11490960">
                  <a:extLst>
                    <a:ext uri="{9D8B030D-6E8A-4147-A177-3AD203B41FA5}">
                      <a16:colId xmlns:a16="http://schemas.microsoft.com/office/drawing/2014/main" val="3300413387"/>
                    </a:ext>
                  </a:extLst>
                </a:gridCol>
              </a:tblGrid>
              <a:tr h="297525">
                <a:tc>
                  <a:txBody>
                    <a:bodyPr/>
                    <a:lstStyle/>
                    <a:p>
                      <a:pPr algn="ctr"/>
                      <a:r>
                        <a:rPr lang="en-US" sz="1600" dirty="0"/>
                        <a:t>General Comments</a:t>
                      </a:r>
                    </a:p>
                    <a:p>
                      <a:pPr algn="ctr"/>
                      <a:endParaRPr lang="en-US" sz="1600" dirty="0">
                        <a:latin typeface="Trebuchet MS" panose="020B0603020202020204" pitchFamily="34" charset="0"/>
                      </a:endParaRPr>
                    </a:p>
                  </a:txBody>
                  <a:tcPr anchor="ctr"/>
                </a:tc>
                <a:extLst>
                  <a:ext uri="{0D108BD9-81ED-4DB2-BD59-A6C34878D82A}">
                    <a16:rowId xmlns:a16="http://schemas.microsoft.com/office/drawing/2014/main" val="2147760889"/>
                  </a:ext>
                </a:extLst>
              </a:tr>
              <a:tr h="891135">
                <a:tc>
                  <a:txBody>
                    <a:bodyPr/>
                    <a:lstStyle/>
                    <a:p>
                      <a:r>
                        <a:rPr lang="en-US" sz="1600" kern="1200" dirty="0"/>
                        <a:t>Provide any additional comments. Explain any challenges that can affect the current or future years' localization efforts. What is the cause and expected impact? Include actions you are taking. </a:t>
                      </a:r>
                      <a:endParaRPr lang="en-US" sz="1600" b="1" i="1" kern="1200" dirty="0">
                        <a:solidFill>
                          <a:schemeClr val="tx1"/>
                        </a:solidFill>
                        <a:latin typeface="+mn-lt"/>
                        <a:ea typeface="+mn-ea"/>
                        <a:cs typeface="+mn-cs"/>
                      </a:endParaRPr>
                    </a:p>
                  </a:txBody>
                  <a:tcPr/>
                </a:tc>
                <a:extLst>
                  <a:ext uri="{0D108BD9-81ED-4DB2-BD59-A6C34878D82A}">
                    <a16:rowId xmlns:a16="http://schemas.microsoft.com/office/drawing/2014/main" val="3254436314"/>
                  </a:ext>
                </a:extLst>
              </a:tr>
            </a:tbl>
          </a:graphicData>
        </a:graphic>
      </p:graphicFrame>
    </p:spTree>
    <p:extLst>
      <p:ext uri="{BB962C8B-B14F-4D97-AF65-F5344CB8AC3E}">
        <p14:creationId xmlns:p14="http://schemas.microsoft.com/office/powerpoint/2010/main" val="3922469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48848CA6-2E66-4C48-98CD-353FB6A30631}"/>
              </a:ext>
            </a:extLst>
          </p:cNvPr>
          <p:cNvSpPr>
            <a:spLocks noGrp="1"/>
          </p:cNvSpPr>
          <p:nvPr>
            <p:ph type="body" sz="quarter" idx="15"/>
          </p:nvPr>
        </p:nvSpPr>
        <p:spPr>
          <a:xfrm>
            <a:off x="223519" y="355980"/>
            <a:ext cx="6640906" cy="687072"/>
          </a:xfrm>
        </p:spPr>
        <p:txBody>
          <a:bodyPr/>
          <a:lstStyle/>
          <a:p>
            <a:r>
              <a:rPr lang="en-US" sz="1600" b="1" dirty="0"/>
              <a:t>Section (7):</a:t>
            </a:r>
          </a:p>
          <a:p>
            <a:r>
              <a:rPr lang="en-US" sz="1600" b="1" dirty="0"/>
              <a:t>Key Active Contracts/Material Agreement/CPA (list top 10 by Spend)</a:t>
            </a:r>
          </a:p>
        </p:txBody>
      </p:sp>
      <p:graphicFrame>
        <p:nvGraphicFramePr>
          <p:cNvPr id="24" name="Table 23">
            <a:extLst>
              <a:ext uri="{FF2B5EF4-FFF2-40B4-BE49-F238E27FC236}">
                <a16:creationId xmlns:a16="http://schemas.microsoft.com/office/drawing/2014/main" id="{119C23F3-4B74-497C-887A-3730ADF22476}"/>
              </a:ext>
            </a:extLst>
          </p:cNvPr>
          <p:cNvGraphicFramePr>
            <a:graphicFrameLocks noGrp="1"/>
          </p:cNvGraphicFramePr>
          <p:nvPr>
            <p:extLst>
              <p:ext uri="{D42A27DB-BD31-4B8C-83A1-F6EECF244321}">
                <p14:modId xmlns:p14="http://schemas.microsoft.com/office/powerpoint/2010/main" val="2008200100"/>
              </p:ext>
            </p:extLst>
          </p:nvPr>
        </p:nvGraphicFramePr>
        <p:xfrm>
          <a:off x="223517" y="986801"/>
          <a:ext cx="11744963" cy="3627120"/>
        </p:xfrm>
        <a:graphic>
          <a:graphicData uri="http://schemas.openxmlformats.org/drawingml/2006/table">
            <a:tbl>
              <a:tblPr firstRow="1" bandRow="1">
                <a:tableStyleId>{5C22544A-7EE6-4342-B048-85BDC9FD1C3A}</a:tableStyleId>
              </a:tblPr>
              <a:tblGrid>
                <a:gridCol w="1830539">
                  <a:extLst>
                    <a:ext uri="{9D8B030D-6E8A-4147-A177-3AD203B41FA5}">
                      <a16:colId xmlns:a16="http://schemas.microsoft.com/office/drawing/2014/main" val="3482994424"/>
                    </a:ext>
                  </a:extLst>
                </a:gridCol>
                <a:gridCol w="4207848">
                  <a:extLst>
                    <a:ext uri="{9D8B030D-6E8A-4147-A177-3AD203B41FA5}">
                      <a16:colId xmlns:a16="http://schemas.microsoft.com/office/drawing/2014/main" val="2132662465"/>
                    </a:ext>
                  </a:extLst>
                </a:gridCol>
                <a:gridCol w="2430683">
                  <a:extLst>
                    <a:ext uri="{9D8B030D-6E8A-4147-A177-3AD203B41FA5}">
                      <a16:colId xmlns:a16="http://schemas.microsoft.com/office/drawing/2014/main" val="2072996251"/>
                    </a:ext>
                  </a:extLst>
                </a:gridCol>
                <a:gridCol w="1585732">
                  <a:extLst>
                    <a:ext uri="{9D8B030D-6E8A-4147-A177-3AD203B41FA5}">
                      <a16:colId xmlns:a16="http://schemas.microsoft.com/office/drawing/2014/main" val="1263761505"/>
                    </a:ext>
                  </a:extLst>
                </a:gridCol>
                <a:gridCol w="1690161">
                  <a:extLst>
                    <a:ext uri="{9D8B030D-6E8A-4147-A177-3AD203B41FA5}">
                      <a16:colId xmlns:a16="http://schemas.microsoft.com/office/drawing/2014/main" val="176042808"/>
                    </a:ext>
                  </a:extLst>
                </a:gridCol>
              </a:tblGrid>
              <a:tr h="479660">
                <a:tc>
                  <a:txBody>
                    <a:bodyPr/>
                    <a:lstStyle/>
                    <a:p>
                      <a:r>
                        <a:rPr lang="en-US" sz="1600" dirty="0"/>
                        <a:t>Agreement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r>
                        <a:rPr lang="en-US" sz="1600" dirty="0"/>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r>
                        <a:rPr lang="en-US" sz="1600" dirty="0"/>
                        <a:t>2025 Revenue/Aramco Spend ($MM)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r>
                        <a:rPr lang="en-US" sz="1600" dirty="0"/>
                        <a:t>2025 iktva </a:t>
                      </a:r>
                    </a:p>
                    <a:p>
                      <a:r>
                        <a:rPr lang="en-US" sz="1600" dirty="0"/>
                        <a:t>Target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r>
                        <a:rPr lang="en-US" sz="1600" dirty="0"/>
                        <a:t>2025 iktva</a:t>
                      </a:r>
                    </a:p>
                    <a:p>
                      <a:r>
                        <a:rPr lang="en-US" sz="1600" dirty="0"/>
                        <a:t>YTD Actual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306217877"/>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017918"/>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306158"/>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9576658"/>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4611334"/>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9316281"/>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5570134"/>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2746751"/>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7201728"/>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9294776"/>
                  </a:ext>
                </a:extLst>
              </a:tr>
              <a:tr h="277698">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endParaRPr lang="en-US" sz="14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3074786"/>
                  </a:ext>
                </a:extLst>
              </a:tr>
            </a:tbl>
          </a:graphicData>
        </a:graphic>
      </p:graphicFrame>
      <p:sp>
        <p:nvSpPr>
          <p:cNvPr id="3" name="Rectangle 2">
            <a:extLst>
              <a:ext uri="{FF2B5EF4-FFF2-40B4-BE49-F238E27FC236}">
                <a16:creationId xmlns:a16="http://schemas.microsoft.com/office/drawing/2014/main" id="{A51E8404-39A5-40BC-8934-1AE713B0C3C1}"/>
              </a:ext>
            </a:extLst>
          </p:cNvPr>
          <p:cNvSpPr/>
          <p:nvPr/>
        </p:nvSpPr>
        <p:spPr>
          <a:xfrm>
            <a:off x="8846658" y="6581001"/>
            <a:ext cx="2635209" cy="276999"/>
          </a:xfrm>
          <a:prstGeom prst="rect">
            <a:avLst/>
          </a:prstGeom>
        </p:spPr>
        <p:txBody>
          <a:bodyPr wrap="none">
            <a:spAutoFit/>
          </a:bodyPr>
          <a:lstStyle/>
          <a:p>
            <a:r>
              <a:rPr lang="en-US" sz="1050" i="1" dirty="0">
                <a:solidFill>
                  <a:srgbClr val="4472C4"/>
                </a:solidFill>
                <a:latin typeface="Trebuchet MS" panose="020B0603020202020204" pitchFamily="34" charset="0"/>
              </a:rPr>
              <a:t>*</a:t>
            </a:r>
            <a:r>
              <a:rPr lang="en-US" sz="1200" b="1" dirty="0"/>
              <a:t>Based on Schedule I Attachment I</a:t>
            </a:r>
            <a:endParaRPr lang="en-US" sz="1200" i="1" dirty="0">
              <a:solidFill>
                <a:srgbClr val="4472C4"/>
              </a:solidFill>
              <a:latin typeface="Trebuchet MS" panose="020B0603020202020204" pitchFamily="34" charset="0"/>
            </a:endParaRPr>
          </a:p>
        </p:txBody>
      </p:sp>
    </p:spTree>
    <p:extLst>
      <p:ext uri="{BB962C8B-B14F-4D97-AF65-F5344CB8AC3E}">
        <p14:creationId xmlns:p14="http://schemas.microsoft.com/office/powerpoint/2010/main" val="4147948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48848CA6-2E66-4C48-98CD-353FB6A30631}"/>
              </a:ext>
            </a:extLst>
          </p:cNvPr>
          <p:cNvSpPr>
            <a:spLocks noGrp="1"/>
          </p:cNvSpPr>
          <p:nvPr>
            <p:ph type="body" sz="quarter" idx="15"/>
          </p:nvPr>
        </p:nvSpPr>
        <p:spPr>
          <a:xfrm>
            <a:off x="223519" y="355980"/>
            <a:ext cx="6640906" cy="687072"/>
          </a:xfrm>
        </p:spPr>
        <p:txBody>
          <a:bodyPr/>
          <a:lstStyle/>
          <a:p>
            <a:r>
              <a:rPr lang="fr-FR" sz="1600" b="1" dirty="0"/>
              <a:t>Section (8):</a:t>
            </a:r>
          </a:p>
          <a:p>
            <a:r>
              <a:rPr lang="fr-FR" sz="1600" b="1" dirty="0"/>
              <a:t>Supplier Contact Information </a:t>
            </a:r>
          </a:p>
        </p:txBody>
      </p:sp>
      <p:graphicFrame>
        <p:nvGraphicFramePr>
          <p:cNvPr id="9" name="Table 8">
            <a:extLst>
              <a:ext uri="{FF2B5EF4-FFF2-40B4-BE49-F238E27FC236}">
                <a16:creationId xmlns:a16="http://schemas.microsoft.com/office/drawing/2014/main" id="{4FD545AE-33DD-4889-87A4-7A88353A07C3}"/>
              </a:ext>
            </a:extLst>
          </p:cNvPr>
          <p:cNvGraphicFramePr>
            <a:graphicFrameLocks noGrp="1"/>
          </p:cNvGraphicFramePr>
          <p:nvPr>
            <p:extLst>
              <p:ext uri="{D42A27DB-BD31-4B8C-83A1-F6EECF244321}">
                <p14:modId xmlns:p14="http://schemas.microsoft.com/office/powerpoint/2010/main" val="3184088879"/>
              </p:ext>
            </p:extLst>
          </p:nvPr>
        </p:nvGraphicFramePr>
        <p:xfrm>
          <a:off x="373083" y="1415799"/>
          <a:ext cx="11266398" cy="3138148"/>
        </p:xfrm>
        <a:graphic>
          <a:graphicData uri="http://schemas.openxmlformats.org/drawingml/2006/table">
            <a:tbl>
              <a:tblPr/>
              <a:tblGrid>
                <a:gridCol w="2136422">
                  <a:extLst>
                    <a:ext uri="{9D8B030D-6E8A-4147-A177-3AD203B41FA5}">
                      <a16:colId xmlns:a16="http://schemas.microsoft.com/office/drawing/2014/main" val="4229551895"/>
                    </a:ext>
                  </a:extLst>
                </a:gridCol>
                <a:gridCol w="9129976">
                  <a:extLst>
                    <a:ext uri="{9D8B030D-6E8A-4147-A177-3AD203B41FA5}">
                      <a16:colId xmlns:a16="http://schemas.microsoft.com/office/drawing/2014/main" val="2785385267"/>
                    </a:ext>
                  </a:extLst>
                </a:gridCol>
              </a:tblGrid>
              <a:tr h="349219">
                <a:tc gridSpan="2">
                  <a:txBody>
                    <a:bodyPr/>
                    <a:lstStyle/>
                    <a:p>
                      <a:pPr algn="l" fontAlgn="b"/>
                      <a:r>
                        <a:rPr lang="en-US" sz="1800" b="1" i="0" u="none" strike="noStrike" dirty="0">
                          <a:solidFill>
                            <a:srgbClr val="FFFFFF"/>
                          </a:solidFill>
                          <a:effectLst/>
                          <a:latin typeface="Trebuchet MS" panose="020B0603020202020204" pitchFamily="34" charset="0"/>
                        </a:rPr>
                        <a:t> Supplier Contact Information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US"/>
                    </a:p>
                  </a:txBody>
                  <a:tcPr/>
                </a:tc>
                <a:extLst>
                  <a:ext uri="{0D108BD9-81ED-4DB2-BD59-A6C34878D82A}">
                    <a16:rowId xmlns:a16="http://schemas.microsoft.com/office/drawing/2014/main" val="960603544"/>
                  </a:ext>
                </a:extLst>
              </a:tr>
              <a:tr h="289561">
                <a:tc>
                  <a:txBody>
                    <a:bodyPr/>
                    <a:lstStyle/>
                    <a:p>
                      <a:pPr algn="r" fontAlgn="ctr"/>
                      <a:r>
                        <a:rPr lang="en-US" sz="1200" b="1" i="0" u="none" strike="noStrike" dirty="0">
                          <a:solidFill>
                            <a:srgbClr val="FFFFFF"/>
                          </a:solidFill>
                          <a:effectLst/>
                          <a:latin typeface="Trebuchet MS" panose="020B0603020202020204" pitchFamily="34" charset="0"/>
                        </a:rPr>
                        <a:t>Supplier Name:</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XXXXXXXXX </a:t>
                      </a:r>
                      <a:r>
                        <a:rPr lang="en-US" sz="1200" b="0" i="0" u="none" strike="noStrike" dirty="0" err="1">
                          <a:solidFill>
                            <a:srgbClr val="000000"/>
                          </a:solidFill>
                          <a:effectLst/>
                          <a:latin typeface="Trebuchet MS" panose="020B0603020202020204" pitchFamily="34" charset="0"/>
                        </a:rPr>
                        <a:t>inc.</a:t>
                      </a:r>
                      <a:endParaRPr lang="en-US" sz="1200" b="0" i="0" u="none" strike="noStrike" dirty="0">
                        <a:solidFill>
                          <a:srgbClr val="000000"/>
                        </a:solidFill>
                        <a:effectLst/>
                        <a:latin typeface="Trebuchet MS" panose="020B0603020202020204" pitchFamily="34" charset="0"/>
                      </a:endParaRP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833448"/>
                  </a:ext>
                </a:extLst>
              </a:tr>
              <a:tr h="289561">
                <a:tc>
                  <a:txBody>
                    <a:bodyPr/>
                    <a:lstStyle/>
                    <a:p>
                      <a:pPr algn="r" fontAlgn="ctr"/>
                      <a:r>
                        <a:rPr lang="en-US" sz="1200" b="1" i="0" u="none" strike="noStrike" dirty="0">
                          <a:solidFill>
                            <a:srgbClr val="FFFFFF"/>
                          </a:solidFill>
                          <a:effectLst/>
                          <a:latin typeface="Trebuchet MS" panose="020B0603020202020204" pitchFamily="34" charset="0"/>
                        </a:rPr>
                        <a:t>Primary iktva Contact:</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last name, first name</a:t>
                      </a: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8459935"/>
                  </a:ext>
                </a:extLst>
              </a:tr>
              <a:tr h="289561">
                <a:tc>
                  <a:txBody>
                    <a:bodyPr/>
                    <a:lstStyle/>
                    <a:p>
                      <a:pPr algn="r" fontAlgn="ctr"/>
                      <a:r>
                        <a:rPr lang="en-US" sz="1200" b="1" i="0" u="none" strike="noStrike" dirty="0">
                          <a:solidFill>
                            <a:srgbClr val="FFFFFF"/>
                          </a:solidFill>
                          <a:effectLst/>
                          <a:latin typeface="Trebuchet MS" panose="020B0603020202020204" pitchFamily="34" charset="0"/>
                        </a:rPr>
                        <a:t>iktva contact email:</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xxxxx@supplier_email.com</a:t>
                      </a: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2688902"/>
                  </a:ext>
                </a:extLst>
              </a:tr>
              <a:tr h="289561">
                <a:tc>
                  <a:txBody>
                    <a:bodyPr/>
                    <a:lstStyle/>
                    <a:p>
                      <a:pPr algn="r" fontAlgn="ctr"/>
                      <a:r>
                        <a:rPr lang="en-US" sz="1100" b="1" i="0" u="none" strike="noStrike" dirty="0">
                          <a:solidFill>
                            <a:srgbClr val="FFFFFF"/>
                          </a:solidFill>
                          <a:effectLst/>
                          <a:latin typeface="Trebuchet MS" panose="020B0603020202020204" pitchFamily="34" charset="0"/>
                        </a:rPr>
                        <a:t>Primary Mobile#:</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+966-XX-XXX-XXXX</a:t>
                      </a: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6276957"/>
                  </a:ext>
                </a:extLst>
              </a:tr>
              <a:tr h="289561">
                <a:tc>
                  <a:txBody>
                    <a:bodyPr/>
                    <a:lstStyle/>
                    <a:p>
                      <a:pPr algn="r" fontAlgn="ctr"/>
                      <a:r>
                        <a:rPr lang="en-US" sz="1100" b="1" i="0" u="none" strike="noStrike" dirty="0">
                          <a:solidFill>
                            <a:srgbClr val="FFFFFF"/>
                          </a:solidFill>
                          <a:effectLst/>
                          <a:latin typeface="Trebuchet MS" panose="020B0603020202020204" pitchFamily="34" charset="0"/>
                        </a:rPr>
                        <a:t>Secondary Mobile #:</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+966-XX-XXX-XXXX</a:t>
                      </a: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763011"/>
                  </a:ext>
                </a:extLst>
              </a:tr>
              <a:tr h="178559">
                <a:tc>
                  <a:txBody>
                    <a:bodyPr/>
                    <a:lstStyle/>
                    <a:p>
                      <a:pPr algn="r" fontAlgn="ctr"/>
                      <a:endParaRPr lang="en-US" sz="1100" b="1" i="0" u="none" strike="noStrike" dirty="0">
                        <a:solidFill>
                          <a:srgbClr val="FFFFFF"/>
                        </a:solidFill>
                        <a:effectLst/>
                        <a:latin typeface="Trebuchet MS" panose="020B0603020202020204" pitchFamily="34" charset="0"/>
                      </a:endParaRPr>
                    </a:p>
                  </a:txBody>
                  <a:tcPr marL="0" marR="17145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en-US" sz="1200" b="0" i="0" u="none" strike="noStrike" dirty="0">
                        <a:solidFill>
                          <a:srgbClr val="000000"/>
                        </a:solidFill>
                        <a:effectLst/>
                        <a:latin typeface="Trebuchet MS" panose="020B0603020202020204" pitchFamily="34" charset="0"/>
                      </a:endParaRPr>
                    </a:p>
                  </a:txBody>
                  <a:tcPr marL="85725" marR="0" marT="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056429"/>
                  </a:ext>
                </a:extLst>
              </a:tr>
              <a:tr h="289561">
                <a:tc>
                  <a:txBody>
                    <a:bodyPr/>
                    <a:lstStyle/>
                    <a:p>
                      <a:pPr algn="r" fontAlgn="ctr"/>
                      <a:r>
                        <a:rPr lang="en-US" sz="1100" b="1" i="0" u="none" strike="noStrike" dirty="0">
                          <a:solidFill>
                            <a:srgbClr val="FFFFFF"/>
                          </a:solidFill>
                          <a:effectLst/>
                          <a:latin typeface="Trebuchet MS" panose="020B0603020202020204" pitchFamily="34" charset="0"/>
                        </a:rPr>
                        <a:t>Secondary iktva Contact:</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last name, first name</a:t>
                      </a: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2784516"/>
                  </a:ext>
                </a:extLst>
              </a:tr>
              <a:tr h="289561">
                <a:tc>
                  <a:txBody>
                    <a:bodyPr/>
                    <a:lstStyle/>
                    <a:p>
                      <a:pPr algn="r" fontAlgn="ctr"/>
                      <a:r>
                        <a:rPr lang="en-US" sz="1100" b="1" i="0" u="none" strike="noStrike" dirty="0">
                          <a:solidFill>
                            <a:srgbClr val="FFFFFF"/>
                          </a:solidFill>
                          <a:effectLst/>
                          <a:latin typeface="Trebuchet MS" panose="020B0603020202020204" pitchFamily="34" charset="0"/>
                        </a:rPr>
                        <a:t>Secondary contact email:</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xxxxx@supplier_email.com</a:t>
                      </a: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5233938"/>
                  </a:ext>
                </a:extLst>
              </a:tr>
              <a:tr h="289561">
                <a:tc>
                  <a:txBody>
                    <a:bodyPr/>
                    <a:lstStyle/>
                    <a:p>
                      <a:pPr algn="r" fontAlgn="ctr"/>
                      <a:r>
                        <a:rPr lang="en-US" sz="1100" b="1" i="0" u="none" strike="noStrike" dirty="0">
                          <a:solidFill>
                            <a:srgbClr val="FFFFFF"/>
                          </a:solidFill>
                          <a:effectLst/>
                          <a:latin typeface="Trebuchet MS" panose="020B0603020202020204" pitchFamily="34" charset="0"/>
                        </a:rPr>
                        <a:t>Primary Mobile#:</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+966-XX-XXX-XXXX</a:t>
                      </a: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1781349"/>
                  </a:ext>
                </a:extLst>
              </a:tr>
              <a:tr h="289561">
                <a:tc>
                  <a:txBody>
                    <a:bodyPr/>
                    <a:lstStyle/>
                    <a:p>
                      <a:pPr algn="r" fontAlgn="ctr"/>
                      <a:r>
                        <a:rPr lang="en-US" sz="1100" b="1" i="0" u="none" strike="noStrike" dirty="0">
                          <a:solidFill>
                            <a:srgbClr val="FFFFFF"/>
                          </a:solidFill>
                          <a:effectLst/>
                          <a:latin typeface="Trebuchet MS" panose="020B0603020202020204" pitchFamily="34" charset="0"/>
                        </a:rPr>
                        <a:t>Secondary Mobile #:</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r>
                        <a:rPr lang="en-US" sz="1200" b="0" i="0" u="none" strike="noStrike" dirty="0">
                          <a:solidFill>
                            <a:srgbClr val="000000"/>
                          </a:solidFill>
                          <a:effectLst/>
                          <a:latin typeface="Trebuchet MS" panose="020B0603020202020204" pitchFamily="34" charset="0"/>
                        </a:rPr>
                        <a:t>+966-XX-XXX-XXXX</a:t>
                      </a: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799092"/>
                  </a:ext>
                </a:extLst>
              </a:tr>
            </a:tbl>
          </a:graphicData>
        </a:graphic>
      </p:graphicFrame>
      <p:graphicFrame>
        <p:nvGraphicFramePr>
          <p:cNvPr id="10" name="Table 9">
            <a:extLst>
              <a:ext uri="{FF2B5EF4-FFF2-40B4-BE49-F238E27FC236}">
                <a16:creationId xmlns:a16="http://schemas.microsoft.com/office/drawing/2014/main" id="{BDCB3EAA-3F2F-4ED4-A199-3D1BACB4EFE4}"/>
              </a:ext>
            </a:extLst>
          </p:cNvPr>
          <p:cNvGraphicFramePr>
            <a:graphicFrameLocks noGrp="1"/>
          </p:cNvGraphicFramePr>
          <p:nvPr>
            <p:extLst>
              <p:ext uri="{D42A27DB-BD31-4B8C-83A1-F6EECF244321}">
                <p14:modId xmlns:p14="http://schemas.microsoft.com/office/powerpoint/2010/main" val="1053418042"/>
              </p:ext>
            </p:extLst>
          </p:nvPr>
        </p:nvGraphicFramePr>
        <p:xfrm>
          <a:off x="373083" y="4732602"/>
          <a:ext cx="11339946" cy="887844"/>
        </p:xfrm>
        <a:graphic>
          <a:graphicData uri="http://schemas.openxmlformats.org/drawingml/2006/table">
            <a:tbl>
              <a:tblPr/>
              <a:tblGrid>
                <a:gridCol w="2134986">
                  <a:extLst>
                    <a:ext uri="{9D8B030D-6E8A-4147-A177-3AD203B41FA5}">
                      <a16:colId xmlns:a16="http://schemas.microsoft.com/office/drawing/2014/main" val="1136955955"/>
                    </a:ext>
                  </a:extLst>
                </a:gridCol>
                <a:gridCol w="9204960">
                  <a:extLst>
                    <a:ext uri="{9D8B030D-6E8A-4147-A177-3AD203B41FA5}">
                      <a16:colId xmlns:a16="http://schemas.microsoft.com/office/drawing/2014/main" val="959413310"/>
                    </a:ext>
                  </a:extLst>
                </a:gridCol>
              </a:tblGrid>
              <a:tr h="295948">
                <a:tc>
                  <a:txBody>
                    <a:bodyPr/>
                    <a:lstStyle/>
                    <a:p>
                      <a:pPr algn="ctr" fontAlgn="ctr"/>
                      <a:r>
                        <a:rPr lang="en-US" sz="1100" b="1" i="0" u="none" strike="noStrike" dirty="0">
                          <a:solidFill>
                            <a:srgbClr val="FFFFFF"/>
                          </a:solidFill>
                          <a:effectLst/>
                          <a:latin typeface="Trebuchet MS" panose="020B0603020202020204" pitchFamily="34" charset="0"/>
                        </a:rPr>
                        <a:t>Submitted By </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endParaRPr lang="en-US" sz="1200" b="0" i="0" u="none" strike="noStrike" dirty="0">
                        <a:solidFill>
                          <a:srgbClr val="000000"/>
                        </a:solidFill>
                        <a:effectLst/>
                        <a:latin typeface="Trebuchet MS" panose="020B0603020202020204" pitchFamily="34" charset="0"/>
                      </a:endParaRP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7431897"/>
                  </a:ext>
                </a:extLst>
              </a:tr>
              <a:tr h="295948">
                <a:tc>
                  <a:txBody>
                    <a:bodyPr/>
                    <a:lstStyle/>
                    <a:p>
                      <a:pPr algn="ctr" fontAlgn="ctr"/>
                      <a:r>
                        <a:rPr lang="en-US" sz="1100" b="1" i="0" u="none" strike="noStrike" dirty="0">
                          <a:solidFill>
                            <a:srgbClr val="FFFFFF"/>
                          </a:solidFill>
                          <a:effectLst/>
                          <a:latin typeface="Trebuchet MS" panose="020B0603020202020204" pitchFamily="34" charset="0"/>
                        </a:rPr>
                        <a:t>Approved By</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endParaRPr lang="en-US" sz="1200" b="0" i="0" u="none" strike="noStrike" dirty="0">
                        <a:solidFill>
                          <a:srgbClr val="000000"/>
                        </a:solidFill>
                        <a:effectLst/>
                        <a:latin typeface="Trebuchet MS" panose="020B0603020202020204" pitchFamily="34" charset="0"/>
                      </a:endParaRP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5404344"/>
                  </a:ext>
                </a:extLst>
              </a:tr>
              <a:tr h="295948">
                <a:tc>
                  <a:txBody>
                    <a:bodyPr/>
                    <a:lstStyle/>
                    <a:p>
                      <a:pPr algn="ctr" fontAlgn="ctr"/>
                      <a:r>
                        <a:rPr lang="en-US" sz="1100" b="1" i="0" u="none" strike="noStrike" dirty="0">
                          <a:solidFill>
                            <a:srgbClr val="FFFFFF"/>
                          </a:solidFill>
                          <a:effectLst/>
                          <a:latin typeface="Trebuchet MS" panose="020B0603020202020204" pitchFamily="34" charset="0"/>
                        </a:rPr>
                        <a:t>Date </a:t>
                      </a:r>
                    </a:p>
                  </a:txBody>
                  <a:tcPr marL="0" marR="17145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1">
                        <a:lumMod val="75000"/>
                      </a:schemeClr>
                    </a:solidFill>
                  </a:tcPr>
                </a:tc>
                <a:tc>
                  <a:txBody>
                    <a:bodyPr/>
                    <a:lstStyle/>
                    <a:p>
                      <a:pPr algn="l" fontAlgn="ctr"/>
                      <a:endParaRPr lang="en-US" sz="1200" b="0" i="0" u="none" strike="noStrike" dirty="0">
                        <a:solidFill>
                          <a:srgbClr val="000000"/>
                        </a:solidFill>
                        <a:effectLst/>
                        <a:latin typeface="Trebuchet MS" panose="020B0603020202020204" pitchFamily="34" charset="0"/>
                      </a:endParaRPr>
                    </a:p>
                  </a:txBody>
                  <a:tcPr marL="85725"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6290675"/>
                  </a:ext>
                </a:extLst>
              </a:tr>
            </a:tbl>
          </a:graphicData>
        </a:graphic>
      </p:graphicFrame>
    </p:spTree>
    <p:extLst>
      <p:ext uri="{BB962C8B-B14F-4D97-AF65-F5344CB8AC3E}">
        <p14:creationId xmlns:p14="http://schemas.microsoft.com/office/powerpoint/2010/main" val="3007860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145155"/>
      </p:ext>
    </p:extLst>
  </p:cSld>
  <p:clrMapOvr>
    <a:masterClrMapping/>
  </p:clrMapOvr>
</p:sld>
</file>

<file path=ppt/theme/theme1.xml><?xml version="1.0" encoding="utf-8"?>
<a:theme xmlns:a="http://schemas.openxmlformats.org/drawingml/2006/main" name="saudi aramco_template">
  <a:themeElements>
    <a:clrScheme name="saudi aramco">
      <a:dk1>
        <a:srgbClr val="676A6E"/>
      </a:dk1>
      <a:lt1>
        <a:sysClr val="window" lastClr="FFFFFF"/>
      </a:lt1>
      <a:dk2>
        <a:srgbClr val="00A3E0"/>
      </a:dk2>
      <a:lt2>
        <a:srgbClr val="84BD00"/>
      </a:lt2>
      <a:accent1>
        <a:srgbClr val="84BD00"/>
      </a:accent1>
      <a:accent2>
        <a:srgbClr val="00843D"/>
      </a:accent2>
      <a:accent3>
        <a:srgbClr val="0033A0"/>
      </a:accent3>
      <a:accent4>
        <a:srgbClr val="00A3E0"/>
      </a:accent4>
      <a:accent5>
        <a:srgbClr val="676A6E"/>
      </a:accent5>
      <a:accent6>
        <a:srgbClr val="808080"/>
      </a:accent6>
      <a:hlink>
        <a:srgbClr val="00A3E0"/>
      </a:hlink>
      <a:folHlink>
        <a:srgbClr val="0033A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accent6"/>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ket-Facing-Presentation-Ornamental-pattern.pptx" id="{484A84D4-D5C4-4BB4-8AD7-AF71C0D43510}" vid="{3ADBC6B9-9C70-4ABB-898E-BA90C6C7DD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154F1B81A06A468534CA2529D1ED78" ma:contentTypeVersion="1" ma:contentTypeDescription="Create a new document." ma:contentTypeScope="" ma:versionID="88e9b14f134c1bcadb4b48e7a3029db3">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5B484F-AC50-4BB4-BD5C-C0E86FA28E63}">
  <ds:schemaRefs>
    <ds:schemaRef ds:uri="http://purl.org/dc/dcmitype/"/>
    <ds:schemaRef ds:uri="http://purl.org/dc/elements/1.1/"/>
    <ds:schemaRef ds:uri="http://schemas.microsoft.com/office/2006/metadata/properties"/>
    <ds:schemaRef ds:uri="http://schemas.microsoft.com/office/2006/documentManagement/types"/>
    <ds:schemaRef ds:uri="http://schemas.microsoft.com/sharepoint/v3"/>
    <ds:schemaRef ds:uri="http://www.w3.org/XML/1998/namespace"/>
    <ds:schemaRef ds:uri="http://purl.org/dc/terms/"/>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A8A467AD-BF31-427E-BDDA-AFD06A20D2EB}">
  <ds:schemaRefs>
    <ds:schemaRef ds:uri="http://schemas.microsoft.com/sharepoint/v3/contenttype/forms"/>
  </ds:schemaRefs>
</ds:datastoreItem>
</file>

<file path=customXml/itemProps3.xml><?xml version="1.0" encoding="utf-8"?>
<ds:datastoreItem xmlns:ds="http://schemas.openxmlformats.org/officeDocument/2006/customXml" ds:itemID="{08814646-3EEF-4AB0-B281-34DE12DFC8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Market-Facing-Presentation-Ornamental-pattern</Template>
  <TotalTime>252</TotalTime>
  <Words>2299</Words>
  <Application>Microsoft Office PowerPoint</Application>
  <PresentationFormat>Widescreen</PresentationFormat>
  <Paragraphs>470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Lucida Grande</vt:lpstr>
      <vt:lpstr>Trebuchet MS</vt:lpstr>
      <vt:lpstr>saudi aramco_template</vt:lpstr>
      <vt:lpstr>5-year iktva Action Plan Quarterly Update Progress Package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5-year iktva Action Plan Quarterly Progress Package</dc:title>
  <dc:creator>Alrammah, Ahmed A</dc:creator>
  <cp:lastModifiedBy>Alodan, Nasir</cp:lastModifiedBy>
  <cp:revision>21</cp:revision>
  <dcterms:created xsi:type="dcterms:W3CDTF">2025-02-24T07:54:22Z</dcterms:created>
  <dcterms:modified xsi:type="dcterms:W3CDTF">2026-04-09T08:51:04Z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0x010100A4154F1B81A06A468534CA2529D1ED78</vt:lpwstr>
  </property>
  <property fmtid="{D5CDD505-2E9C-101B-9397-08002B2CF9AE}" pid="3" name="TemplateUrl">
    <vt:lpwstr/>
  </property>
  <property fmtid="{D5CDD505-2E9C-101B-9397-08002B2CF9AE}" pid="4" name="_SourceUrl">
    <vt:lpwstr/>
  </property>
  <property fmtid="{D5CDD505-2E9C-101B-9397-08002B2CF9AE}" pid="5" name="_SharedFileIndex">
    <vt:lpwstr/>
  </property>
  <property fmtid="{D5CDD505-2E9C-101B-9397-08002B2CF9AE}" pid="6" name="xd_Signature">
    <vt:bool>false</vt:bool>
  </property>
  <property fmtid="{D5CDD505-2E9C-101B-9397-08002B2CF9AE}" pid="7" name="xd_ProgID">
    <vt:lpwstr/>
  </property>
  <property fmtid="{D5CDD505-2E9C-101B-9397-08002B2CF9AE}" pid="8" name="MSIP_Label_37815aaf-7408-4215-9024-78fd196cf630_Enabled">
    <vt:lpwstr>True</vt:lpwstr>
  </property>
  <property fmtid="{D5CDD505-2E9C-101B-9397-08002B2CF9AE}" pid="9" name="MSIP_Label_37815aaf-7408-4215-9024-78fd196cf630_SiteId">
    <vt:lpwstr>5a1e0c10-68b1-4667-974b-f394ba989c51</vt:lpwstr>
  </property>
  <property fmtid="{D5CDD505-2E9C-101B-9397-08002B2CF9AE}" pid="10" name="MSIP_Label_37815aaf-7408-4215-9024-78fd196cf630_Owner">
    <vt:lpwstr>thorpsa@aramco.com</vt:lpwstr>
  </property>
  <property fmtid="{D5CDD505-2E9C-101B-9397-08002B2CF9AE}" pid="11" name="MSIP_Label_37815aaf-7408-4215-9024-78fd196cf630_SetDate">
    <vt:lpwstr>2025-03-25T04:47:20.4000084Z</vt:lpwstr>
  </property>
  <property fmtid="{D5CDD505-2E9C-101B-9397-08002B2CF9AE}" pid="12" name="MSIP_Label_37815aaf-7408-4215-9024-78fd196cf630_Name">
    <vt:lpwstr>Public</vt:lpwstr>
  </property>
  <property fmtid="{D5CDD505-2E9C-101B-9397-08002B2CF9AE}" pid="13" name="MSIP_Label_37815aaf-7408-4215-9024-78fd196cf630_Application">
    <vt:lpwstr>Microsoft Azure Information Protection</vt:lpwstr>
  </property>
  <property fmtid="{D5CDD505-2E9C-101B-9397-08002B2CF9AE}" pid="14" name="MSIP_Label_37815aaf-7408-4215-9024-78fd196cf630_ActionId">
    <vt:lpwstr>45c42831-333d-4d77-bb7d-f34c85294977</vt:lpwstr>
  </property>
  <property fmtid="{D5CDD505-2E9C-101B-9397-08002B2CF9AE}" pid="15" name="MSIP_Label_37815aaf-7408-4215-9024-78fd196cf630_Extended_MSFT_Method">
    <vt:lpwstr>Manual</vt:lpwstr>
  </property>
  <property fmtid="{D5CDD505-2E9C-101B-9397-08002B2CF9AE}" pid="16" name="Sensitivity">
    <vt:lpwstr>Public</vt:lpwstr>
  </property>
</Properties>
</file>